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8" r:id="rId4"/>
  </p:sldMasterIdLst>
  <p:notesMasterIdLst>
    <p:notesMasterId r:id="rId60"/>
  </p:notesMasterIdLst>
  <p:handoutMasterIdLst>
    <p:handoutMasterId r:id="rId61"/>
  </p:handoutMasterIdLst>
  <p:sldIdLst>
    <p:sldId id="326" r:id="rId5"/>
    <p:sldId id="557" r:id="rId6"/>
    <p:sldId id="558" r:id="rId7"/>
    <p:sldId id="559" r:id="rId8"/>
    <p:sldId id="760" r:id="rId9"/>
    <p:sldId id="650" r:id="rId10"/>
    <p:sldId id="704" r:id="rId11"/>
    <p:sldId id="732" r:id="rId12"/>
    <p:sldId id="715" r:id="rId13"/>
    <p:sldId id="737" r:id="rId14"/>
    <p:sldId id="729" r:id="rId15"/>
    <p:sldId id="705" r:id="rId16"/>
    <p:sldId id="706" r:id="rId17"/>
    <p:sldId id="707" r:id="rId18"/>
    <p:sldId id="708" r:id="rId19"/>
    <p:sldId id="709" r:id="rId20"/>
    <p:sldId id="763" r:id="rId21"/>
    <p:sldId id="765" r:id="rId22"/>
    <p:sldId id="752" r:id="rId23"/>
    <p:sldId id="751" r:id="rId24"/>
    <p:sldId id="756" r:id="rId25"/>
    <p:sldId id="775" r:id="rId26"/>
    <p:sldId id="749" r:id="rId27"/>
    <p:sldId id="780" r:id="rId28"/>
    <p:sldId id="790" r:id="rId29"/>
    <p:sldId id="766" r:id="rId30"/>
    <p:sldId id="667" r:id="rId31"/>
    <p:sldId id="768" r:id="rId32"/>
    <p:sldId id="733" r:id="rId33"/>
    <p:sldId id="734" r:id="rId34"/>
    <p:sldId id="769" r:id="rId35"/>
    <p:sldId id="713" r:id="rId36"/>
    <p:sldId id="793" r:id="rId37"/>
    <p:sldId id="788" r:id="rId38"/>
    <p:sldId id="754" r:id="rId39"/>
    <p:sldId id="730" r:id="rId40"/>
    <p:sldId id="758" r:id="rId41"/>
    <p:sldId id="762" r:id="rId42"/>
    <p:sldId id="759" r:id="rId43"/>
    <p:sldId id="724" r:id="rId44"/>
    <p:sldId id="794" r:id="rId45"/>
    <p:sldId id="776" r:id="rId46"/>
    <p:sldId id="785" r:id="rId47"/>
    <p:sldId id="784" r:id="rId48"/>
    <p:sldId id="716" r:id="rId49"/>
    <p:sldId id="712" r:id="rId50"/>
    <p:sldId id="727" r:id="rId51"/>
    <p:sldId id="771" r:id="rId52"/>
    <p:sldId id="791" r:id="rId53"/>
    <p:sldId id="795" r:id="rId54"/>
    <p:sldId id="774" r:id="rId55"/>
    <p:sldId id="773" r:id="rId56"/>
    <p:sldId id="772" r:id="rId57"/>
    <p:sldId id="601" r:id="rId58"/>
    <p:sldId id="600"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3" autoAdjust="0"/>
    <p:restoredTop sz="95873" autoAdjust="0"/>
  </p:normalViewPr>
  <p:slideViewPr>
    <p:cSldViewPr snapToGrid="0" snapToObjects="1">
      <p:cViewPr>
        <p:scale>
          <a:sx n="99" d="100"/>
          <a:sy n="99" d="100"/>
        </p:scale>
        <p:origin x="-1728" y="-176"/>
      </p:cViewPr>
      <p:guideLst>
        <p:guide orient="horz" pos="1885"/>
        <p:guide orient="horz" pos="758"/>
        <p:guide pos="2860"/>
      </p:guideLst>
    </p:cSldViewPr>
  </p:slideViewPr>
  <p:notesTextViewPr>
    <p:cViewPr>
      <p:scale>
        <a:sx n="100" d="100"/>
        <a:sy n="100" d="100"/>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michael.jepson\My%20Documents\My%20Data%20Files\Data%20files\Soc%20Ind%20Project\Indicators\Final%20Analysis\ALL_NE_SESate_Final_2011.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39775456639349"/>
          <c:y val="0.196524278215223"/>
          <c:w val="0.456240398521613"/>
          <c:h val="0.69861811023622"/>
        </c:manualLayout>
      </c:layout>
      <c:radarChart>
        <c:radarStyle val="marker"/>
        <c:varyColors val="0"/>
        <c:ser>
          <c:idx val="0"/>
          <c:order val="0"/>
          <c:tx>
            <c:strRef>
              <c:f>'Cluster Communities'!$EK$1</c:f>
              <c:strCache>
                <c:ptCount val="1"/>
                <c:pt idx="0">
                  <c:v>Commercial Engagement Index</c:v>
                </c:pt>
              </c:strCache>
            </c:strRef>
          </c:tx>
          <c:spPr>
            <a:ln w="50800">
              <a:solidFill>
                <a:schemeClr val="accent4">
                  <a:lumMod val="50000"/>
                  <a:lumOff val="50000"/>
                </a:schemeClr>
              </a:solidFill>
            </a:ln>
          </c:spPr>
          <c:cat>
            <c:strRef>
              <c:f>'Cluster Communities'!$C$2:$C$21</c:f>
              <c:strCache>
                <c:ptCount val="20"/>
                <c:pt idx="0">
                  <c:v>Bayou La Batre, AL (32)</c:v>
                </c:pt>
                <c:pt idx="1">
                  <c:v>Orange Beach, AL (20)</c:v>
                </c:pt>
                <c:pt idx="2">
                  <c:v>Marathon, FL (14)</c:v>
                </c:pt>
                <c:pt idx="3">
                  <c:v>St. Marks, FL (33)</c:v>
                </c:pt>
                <c:pt idx="4">
                  <c:v>Cameron, LA (32)</c:v>
                </c:pt>
                <c:pt idx="5">
                  <c:v>Houma, LA (10)</c:v>
                </c:pt>
                <c:pt idx="6">
                  <c:v>Stonington, ME (10)</c:v>
                </c:pt>
                <c:pt idx="7">
                  <c:v>Cushing, ME (4)</c:v>
                </c:pt>
                <c:pt idx="8">
                  <c:v>Ocean City, MD (14))</c:v>
                </c:pt>
                <c:pt idx="9">
                  <c:v>New Bedford, MA (34)</c:v>
                </c:pt>
                <c:pt idx="10">
                  <c:v>Biloxi, MS (14)</c:v>
                </c:pt>
                <c:pt idx="11">
                  <c:v>Gulfport, MS (13)</c:v>
                </c:pt>
                <c:pt idx="12">
                  <c:v>Barnegat Light, NJ (22)</c:v>
                </c:pt>
                <c:pt idx="13">
                  <c:v>Newport, RI (21)</c:v>
                </c:pt>
                <c:pt idx="14">
                  <c:v>Point Judith, RI (22)</c:v>
                </c:pt>
                <c:pt idx="15">
                  <c:v>Seabrook, NH (25)</c:v>
                </c:pt>
                <c:pt idx="16">
                  <c:v>Wanchese, NC (32)</c:v>
                </c:pt>
                <c:pt idx="17">
                  <c:v>Port Aransas, TX (25)</c:v>
                </c:pt>
                <c:pt idx="18">
                  <c:v>Port Arthur, TX (4)</c:v>
                </c:pt>
                <c:pt idx="19">
                  <c:v>Virginia Beach, VA (18)</c:v>
                </c:pt>
              </c:strCache>
            </c:strRef>
          </c:cat>
          <c:val>
            <c:numRef>
              <c:f>'Cluster Communities'!$EK$2:$EK$21</c:f>
              <c:numCache>
                <c:formatCode>#,##0.000</c:formatCode>
                <c:ptCount val="20"/>
                <c:pt idx="0">
                  <c:v>4.278151940319747</c:v>
                </c:pt>
                <c:pt idx="1">
                  <c:v>-0.0567901255780522</c:v>
                </c:pt>
                <c:pt idx="2">
                  <c:v>1.850133667278188</c:v>
                </c:pt>
                <c:pt idx="3">
                  <c:v>0.297406579854065</c:v>
                </c:pt>
                <c:pt idx="4">
                  <c:v>6.51940728222974</c:v>
                </c:pt>
                <c:pt idx="5">
                  <c:v>2.588622756899728</c:v>
                </c:pt>
                <c:pt idx="6">
                  <c:v>3.95079636261659</c:v>
                </c:pt>
                <c:pt idx="7">
                  <c:v>0.427429611513972</c:v>
                </c:pt>
                <c:pt idx="8">
                  <c:v>1.925308306159631</c:v>
                </c:pt>
                <c:pt idx="9">
                  <c:v>26.95257905586459</c:v>
                </c:pt>
                <c:pt idx="10">
                  <c:v>2.052066185716458</c:v>
                </c:pt>
                <c:pt idx="11">
                  <c:v>-0.142364622925536</c:v>
                </c:pt>
                <c:pt idx="12">
                  <c:v>4.4804330259621</c:v>
                </c:pt>
                <c:pt idx="13">
                  <c:v>1.979276054324296</c:v>
                </c:pt>
                <c:pt idx="14">
                  <c:v>8.807265174603791</c:v>
                </c:pt>
                <c:pt idx="15">
                  <c:v>0.849254753542364</c:v>
                </c:pt>
                <c:pt idx="16">
                  <c:v>2.117322908853778</c:v>
                </c:pt>
                <c:pt idx="17">
                  <c:v>0.571783517991879</c:v>
                </c:pt>
                <c:pt idx="18">
                  <c:v>3.483785075627641</c:v>
                </c:pt>
                <c:pt idx="19">
                  <c:v>0.543995646595862</c:v>
                </c:pt>
              </c:numCache>
            </c:numRef>
          </c:val>
        </c:ser>
        <c:ser>
          <c:idx val="1"/>
          <c:order val="1"/>
          <c:tx>
            <c:strRef>
              <c:f>'Cluster Communities'!$EL$1</c:f>
              <c:strCache>
                <c:ptCount val="1"/>
                <c:pt idx="0">
                  <c:v>Commercial Reliance Index</c:v>
                </c:pt>
              </c:strCache>
            </c:strRef>
          </c:tx>
          <c:spPr>
            <a:ln w="50800">
              <a:solidFill>
                <a:srgbClr val="C00000"/>
              </a:solidFill>
              <a:prstDash val="sysDash"/>
            </a:ln>
          </c:spPr>
          <c:marker>
            <c:symbol val="circle"/>
            <c:size val="4"/>
            <c:spPr>
              <a:solidFill>
                <a:srgbClr val="FF0000"/>
              </a:solidFill>
            </c:spPr>
          </c:marker>
          <c:cat>
            <c:strRef>
              <c:f>'Cluster Communities'!$C$2:$C$21</c:f>
              <c:strCache>
                <c:ptCount val="20"/>
                <c:pt idx="0">
                  <c:v>Bayou La Batre, AL (32)</c:v>
                </c:pt>
                <c:pt idx="1">
                  <c:v>Orange Beach, AL (20)</c:v>
                </c:pt>
                <c:pt idx="2">
                  <c:v>Marathon, FL (14)</c:v>
                </c:pt>
                <c:pt idx="3">
                  <c:v>St. Marks, FL (33)</c:v>
                </c:pt>
                <c:pt idx="4">
                  <c:v>Cameron, LA (32)</c:v>
                </c:pt>
                <c:pt idx="5">
                  <c:v>Houma, LA (10)</c:v>
                </c:pt>
                <c:pt idx="6">
                  <c:v>Stonington, ME (10)</c:v>
                </c:pt>
                <c:pt idx="7">
                  <c:v>Cushing, ME (4)</c:v>
                </c:pt>
                <c:pt idx="8">
                  <c:v>Ocean City, MD (14))</c:v>
                </c:pt>
                <c:pt idx="9">
                  <c:v>New Bedford, MA (34)</c:v>
                </c:pt>
                <c:pt idx="10">
                  <c:v>Biloxi, MS (14)</c:v>
                </c:pt>
                <c:pt idx="11">
                  <c:v>Gulfport, MS (13)</c:v>
                </c:pt>
                <c:pt idx="12">
                  <c:v>Barnegat Light, NJ (22)</c:v>
                </c:pt>
                <c:pt idx="13">
                  <c:v>Newport, RI (21)</c:v>
                </c:pt>
                <c:pt idx="14">
                  <c:v>Point Judith, RI (22)</c:v>
                </c:pt>
                <c:pt idx="15">
                  <c:v>Seabrook, NH (25)</c:v>
                </c:pt>
                <c:pt idx="16">
                  <c:v>Wanchese, NC (32)</c:v>
                </c:pt>
                <c:pt idx="17">
                  <c:v>Port Aransas, TX (25)</c:v>
                </c:pt>
                <c:pt idx="18">
                  <c:v>Port Arthur, TX (4)</c:v>
                </c:pt>
                <c:pt idx="19">
                  <c:v>Virginia Beach, VA (18)</c:v>
                </c:pt>
              </c:strCache>
            </c:strRef>
          </c:cat>
          <c:val>
            <c:numRef>
              <c:f>'Cluster Communities'!$EL$2:$EL$21</c:f>
              <c:numCache>
                <c:formatCode>#,##0.000</c:formatCode>
                <c:ptCount val="20"/>
                <c:pt idx="0">
                  <c:v>4.386758312431883</c:v>
                </c:pt>
                <c:pt idx="1">
                  <c:v>-0.0123462878923382</c:v>
                </c:pt>
                <c:pt idx="2">
                  <c:v>0.565454282124348</c:v>
                </c:pt>
                <c:pt idx="3">
                  <c:v>5.494261241088521</c:v>
                </c:pt>
                <c:pt idx="4">
                  <c:v>6.700957038619077</c:v>
                </c:pt>
                <c:pt idx="5">
                  <c:v>0.727655257179452</c:v>
                </c:pt>
                <c:pt idx="6">
                  <c:v>14.78498746727965</c:v>
                </c:pt>
                <c:pt idx="7">
                  <c:v>1.770637738936976</c:v>
                </c:pt>
                <c:pt idx="8">
                  <c:v>0.579019259538595</c:v>
                </c:pt>
                <c:pt idx="9">
                  <c:v>1.084140550728536</c:v>
                </c:pt>
                <c:pt idx="10">
                  <c:v>-0.0993046502293505</c:v>
                </c:pt>
                <c:pt idx="11">
                  <c:v>-0.252760057470265</c:v>
                </c:pt>
                <c:pt idx="12">
                  <c:v>4.524576497938376</c:v>
                </c:pt>
                <c:pt idx="13">
                  <c:v>0.00073969912867697</c:v>
                </c:pt>
                <c:pt idx="14">
                  <c:v>1.641617600871178</c:v>
                </c:pt>
                <c:pt idx="15">
                  <c:v>0.190736674894878</c:v>
                </c:pt>
                <c:pt idx="16">
                  <c:v>4.020088107229737</c:v>
                </c:pt>
                <c:pt idx="17">
                  <c:v>0.495521312490932</c:v>
                </c:pt>
                <c:pt idx="18">
                  <c:v>0.00847165498164855</c:v>
                </c:pt>
                <c:pt idx="19">
                  <c:v>-0.248699809256852</c:v>
                </c:pt>
              </c:numCache>
            </c:numRef>
          </c:val>
        </c:ser>
        <c:ser>
          <c:idx val="3"/>
          <c:order val="2"/>
          <c:tx>
            <c:strRef>
              <c:f>'Cluster Communities'!$EP$1</c:f>
              <c:strCache>
                <c:ptCount val="1"/>
                <c:pt idx="0">
                  <c:v>1 Std Dev</c:v>
                </c:pt>
              </c:strCache>
            </c:strRef>
          </c:tx>
          <c:spPr>
            <a:ln w="41275">
              <a:solidFill>
                <a:prstClr val="black">
                  <a:alpha val="20000"/>
                </a:prstClr>
              </a:solidFill>
            </a:ln>
          </c:spPr>
          <c:marker>
            <c:symbol val="none"/>
          </c:marker>
          <c:cat>
            <c:strRef>
              <c:f>'Cluster Communities'!$C$2:$C$21</c:f>
              <c:strCache>
                <c:ptCount val="20"/>
                <c:pt idx="0">
                  <c:v>Bayou La Batre, AL (32)</c:v>
                </c:pt>
                <c:pt idx="1">
                  <c:v>Orange Beach, AL (20)</c:v>
                </c:pt>
                <c:pt idx="2">
                  <c:v>Marathon, FL (14)</c:v>
                </c:pt>
                <c:pt idx="3">
                  <c:v>St. Marks, FL (33)</c:v>
                </c:pt>
                <c:pt idx="4">
                  <c:v>Cameron, LA (32)</c:v>
                </c:pt>
                <c:pt idx="5">
                  <c:v>Houma, LA (10)</c:v>
                </c:pt>
                <c:pt idx="6">
                  <c:v>Stonington, ME (10)</c:v>
                </c:pt>
                <c:pt idx="7">
                  <c:v>Cushing, ME (4)</c:v>
                </c:pt>
                <c:pt idx="8">
                  <c:v>Ocean City, MD (14))</c:v>
                </c:pt>
                <c:pt idx="9">
                  <c:v>New Bedford, MA (34)</c:v>
                </c:pt>
                <c:pt idx="10">
                  <c:v>Biloxi, MS (14)</c:v>
                </c:pt>
                <c:pt idx="11">
                  <c:v>Gulfport, MS (13)</c:v>
                </c:pt>
                <c:pt idx="12">
                  <c:v>Barnegat Light, NJ (22)</c:v>
                </c:pt>
                <c:pt idx="13">
                  <c:v>Newport, RI (21)</c:v>
                </c:pt>
                <c:pt idx="14">
                  <c:v>Point Judith, RI (22)</c:v>
                </c:pt>
                <c:pt idx="15">
                  <c:v>Seabrook, NH (25)</c:v>
                </c:pt>
                <c:pt idx="16">
                  <c:v>Wanchese, NC (32)</c:v>
                </c:pt>
                <c:pt idx="17">
                  <c:v>Port Aransas, TX (25)</c:v>
                </c:pt>
                <c:pt idx="18">
                  <c:v>Port Arthur, TX (4)</c:v>
                </c:pt>
                <c:pt idx="19">
                  <c:v>Virginia Beach, VA (18)</c:v>
                </c:pt>
              </c:strCache>
            </c:strRef>
          </c:cat>
          <c:val>
            <c:numRef>
              <c:f>'Cluster Communities'!$EP$2:$EP$21</c:f>
              <c:numCache>
                <c:formatCode>#,##0.0</c:formatCode>
                <c:ptCount val="20"/>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numCache>
            </c:numRef>
          </c:val>
        </c:ser>
        <c:dLbls>
          <c:showLegendKey val="0"/>
          <c:showVal val="0"/>
          <c:showCatName val="0"/>
          <c:showSerName val="0"/>
          <c:showPercent val="0"/>
          <c:showBubbleSize val="0"/>
        </c:dLbls>
        <c:axId val="-2030273896"/>
        <c:axId val="-2032348376"/>
      </c:radarChart>
      <c:catAx>
        <c:axId val="-2030273896"/>
        <c:scaling>
          <c:orientation val="minMax"/>
        </c:scaling>
        <c:delete val="0"/>
        <c:axPos val="b"/>
        <c:majorGridlines/>
        <c:numFmt formatCode="#,##0" sourceLinked="1"/>
        <c:majorTickMark val="out"/>
        <c:minorTickMark val="none"/>
        <c:tickLblPos val="nextTo"/>
        <c:txPr>
          <a:bodyPr/>
          <a:lstStyle/>
          <a:p>
            <a:pPr>
              <a:defRPr sz="1600" b="0"/>
            </a:pPr>
            <a:endParaRPr lang="en-US"/>
          </a:p>
        </c:txPr>
        <c:crossAx val="-2032348376"/>
        <c:crosses val="autoZero"/>
        <c:auto val="0"/>
        <c:lblAlgn val="ctr"/>
        <c:lblOffset val="100"/>
        <c:noMultiLvlLbl val="0"/>
      </c:catAx>
      <c:valAx>
        <c:axId val="-2032348376"/>
        <c:scaling>
          <c:orientation val="minMax"/>
          <c:min val="-20.0"/>
        </c:scaling>
        <c:delete val="0"/>
        <c:axPos val="l"/>
        <c:majorGridlines/>
        <c:numFmt formatCode="0.0" sourceLinked="0"/>
        <c:majorTickMark val="cross"/>
        <c:minorTickMark val="none"/>
        <c:tickLblPos val="nextTo"/>
        <c:crossAx val="-2030273896"/>
        <c:crosses val="autoZero"/>
        <c:crossBetween val="between"/>
      </c:valAx>
    </c:plotArea>
    <c:legend>
      <c:legendPos val="r"/>
      <c:layout>
        <c:manualLayout>
          <c:xMode val="edge"/>
          <c:yMode val="edge"/>
          <c:x val="0.0111111098959854"/>
          <c:y val="0.0886682706328375"/>
          <c:w val="0.972223540884794"/>
          <c:h val="0.0687324288193944"/>
        </c:manualLayout>
      </c:layout>
      <c:overlay val="0"/>
      <c:spPr>
        <a:ln>
          <a:solidFill>
            <a:schemeClr val="tx1"/>
          </a:solidFill>
        </a:ln>
      </c:spPr>
      <c:txPr>
        <a:bodyPr/>
        <a:lstStyle/>
        <a:p>
          <a:pPr>
            <a:defRPr sz="1800" b="1"/>
          </a:pPr>
          <a:endParaRPr lang="en-US"/>
        </a:p>
      </c:txPr>
    </c:legend>
    <c:plotVisOnly val="1"/>
    <c:dispBlanksAs val="gap"/>
    <c:showDLblsOverMax val="0"/>
  </c:chart>
  <c:spPr>
    <a:solidFill>
      <a:srgbClr val="FFFFFF"/>
    </a:solidFill>
  </c:sp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3F3D6A-C846-DC43-8EF4-A52DFC892FF5}" type="doc">
      <dgm:prSet loTypeId="urn:microsoft.com/office/officeart/2005/8/layout/hProcess9" loCatId="process" qsTypeId="urn:microsoft.com/office/officeart/2005/8/quickstyle/simple4" qsCatId="simple" csTypeId="urn:microsoft.com/office/officeart/2005/8/colors/accent4_3" csCatId="accent4" phldr="1"/>
      <dgm:spPr/>
      <dgm:t>
        <a:bodyPr/>
        <a:lstStyle/>
        <a:p>
          <a:endParaRPr lang="en-US"/>
        </a:p>
      </dgm:t>
    </dgm:pt>
    <dgm:pt modelId="{FF95B718-5188-0D41-8696-51617D29F1FB}">
      <dgm:prSet phldrT="[Text]" custT="1"/>
      <dgm:spPr/>
      <dgm:t>
        <a:bodyPr/>
        <a:lstStyle/>
        <a:p>
          <a:r>
            <a:rPr lang="en-US" sz="4400" dirty="0" smtClean="0"/>
            <a:t>Set Goals</a:t>
          </a:r>
          <a:endParaRPr lang="en-US" sz="4400" dirty="0"/>
        </a:p>
      </dgm:t>
    </dgm:pt>
    <dgm:pt modelId="{54B998CE-A707-B547-A934-FBB71264DB93}" type="parTrans" cxnId="{E322C257-DD2D-2047-92D7-C13D09967B8F}">
      <dgm:prSet/>
      <dgm:spPr/>
      <dgm:t>
        <a:bodyPr/>
        <a:lstStyle/>
        <a:p>
          <a:endParaRPr lang="en-US"/>
        </a:p>
      </dgm:t>
    </dgm:pt>
    <dgm:pt modelId="{F10DDAA0-DAB3-E647-9AA2-5D94BBA0C3B7}" type="sibTrans" cxnId="{E322C257-DD2D-2047-92D7-C13D09967B8F}">
      <dgm:prSet/>
      <dgm:spPr/>
      <dgm:t>
        <a:bodyPr/>
        <a:lstStyle/>
        <a:p>
          <a:endParaRPr lang="en-US"/>
        </a:p>
      </dgm:t>
    </dgm:pt>
    <dgm:pt modelId="{A2AC58BB-1E70-D04A-9111-5A8C2F435288}">
      <dgm:prSet phldrT="[Text]" custT="1"/>
      <dgm:spPr/>
      <dgm:t>
        <a:bodyPr/>
        <a:lstStyle/>
        <a:p>
          <a:r>
            <a:rPr lang="en-US" sz="4400" dirty="0" smtClean="0"/>
            <a:t>Assess Status</a:t>
          </a:r>
          <a:endParaRPr lang="en-US" sz="4400" dirty="0"/>
        </a:p>
      </dgm:t>
    </dgm:pt>
    <dgm:pt modelId="{166200A6-F740-0B4A-9595-C197F8C5117F}" type="parTrans" cxnId="{573591C3-303B-A54C-B2F7-C05D159242C4}">
      <dgm:prSet/>
      <dgm:spPr/>
      <dgm:t>
        <a:bodyPr/>
        <a:lstStyle/>
        <a:p>
          <a:endParaRPr lang="en-US"/>
        </a:p>
      </dgm:t>
    </dgm:pt>
    <dgm:pt modelId="{824DB626-0B16-8845-9E3D-65C62EF24333}" type="sibTrans" cxnId="{573591C3-303B-A54C-B2F7-C05D159242C4}">
      <dgm:prSet/>
      <dgm:spPr/>
      <dgm:t>
        <a:bodyPr/>
        <a:lstStyle/>
        <a:p>
          <a:endParaRPr lang="en-US"/>
        </a:p>
      </dgm:t>
    </dgm:pt>
    <dgm:pt modelId="{D7A80C17-A16A-7B4F-B493-1FB360EEE0C7}">
      <dgm:prSet phldrT="[Text]"/>
      <dgm:spPr/>
      <dgm:t>
        <a:bodyPr/>
        <a:lstStyle/>
        <a:p>
          <a:r>
            <a:rPr lang="en-US" dirty="0" smtClean="0"/>
            <a:t>Define Decision Criteria</a:t>
          </a:r>
          <a:endParaRPr lang="en-US" dirty="0"/>
        </a:p>
      </dgm:t>
    </dgm:pt>
    <dgm:pt modelId="{3303A3F1-A089-2745-B784-E71EACDF4057}" type="parTrans" cxnId="{A94173BB-79C4-5845-8808-4058373CB266}">
      <dgm:prSet/>
      <dgm:spPr/>
      <dgm:t>
        <a:bodyPr/>
        <a:lstStyle/>
        <a:p>
          <a:endParaRPr lang="en-US"/>
        </a:p>
      </dgm:t>
    </dgm:pt>
    <dgm:pt modelId="{23C9D60F-E5D2-C848-9DAD-C554DAFEBBCD}" type="sibTrans" cxnId="{A94173BB-79C4-5845-8808-4058373CB266}">
      <dgm:prSet/>
      <dgm:spPr/>
      <dgm:t>
        <a:bodyPr/>
        <a:lstStyle/>
        <a:p>
          <a:endParaRPr lang="en-US"/>
        </a:p>
      </dgm:t>
    </dgm:pt>
    <dgm:pt modelId="{594C7EC5-D7E8-8941-98CC-B61205D66D30}" type="pres">
      <dgm:prSet presAssocID="{FB3F3D6A-C846-DC43-8EF4-A52DFC892FF5}" presName="CompostProcess" presStyleCnt="0">
        <dgm:presLayoutVars>
          <dgm:dir/>
          <dgm:resizeHandles val="exact"/>
        </dgm:presLayoutVars>
      </dgm:prSet>
      <dgm:spPr/>
      <dgm:t>
        <a:bodyPr/>
        <a:lstStyle/>
        <a:p>
          <a:endParaRPr lang="en-US"/>
        </a:p>
      </dgm:t>
    </dgm:pt>
    <dgm:pt modelId="{8BD4A29E-51C3-144B-B680-831642AD9970}" type="pres">
      <dgm:prSet presAssocID="{FB3F3D6A-C846-DC43-8EF4-A52DFC892FF5}" presName="arrow" presStyleLbl="bgShp" presStyleIdx="0" presStyleCnt="1"/>
      <dgm:spPr/>
      <dgm:t>
        <a:bodyPr/>
        <a:lstStyle/>
        <a:p>
          <a:endParaRPr lang="en-US"/>
        </a:p>
      </dgm:t>
    </dgm:pt>
    <dgm:pt modelId="{FF1530BC-328D-E946-B0B4-13306FA92AC2}" type="pres">
      <dgm:prSet presAssocID="{FB3F3D6A-C846-DC43-8EF4-A52DFC892FF5}" presName="linearProcess" presStyleCnt="0"/>
      <dgm:spPr/>
      <dgm:t>
        <a:bodyPr/>
        <a:lstStyle/>
        <a:p>
          <a:endParaRPr lang="en-US"/>
        </a:p>
      </dgm:t>
    </dgm:pt>
    <dgm:pt modelId="{F1351913-2B15-014F-B598-3A2452119867}" type="pres">
      <dgm:prSet presAssocID="{FF95B718-5188-0D41-8696-51617D29F1FB}" presName="textNode" presStyleLbl="node1" presStyleIdx="0" presStyleCnt="3">
        <dgm:presLayoutVars>
          <dgm:bulletEnabled val="1"/>
        </dgm:presLayoutVars>
      </dgm:prSet>
      <dgm:spPr/>
      <dgm:t>
        <a:bodyPr/>
        <a:lstStyle/>
        <a:p>
          <a:endParaRPr lang="en-US"/>
        </a:p>
      </dgm:t>
    </dgm:pt>
    <dgm:pt modelId="{F172B9F0-DE5E-8943-B91C-77B8DD64455C}" type="pres">
      <dgm:prSet presAssocID="{F10DDAA0-DAB3-E647-9AA2-5D94BBA0C3B7}" presName="sibTrans" presStyleCnt="0"/>
      <dgm:spPr/>
      <dgm:t>
        <a:bodyPr/>
        <a:lstStyle/>
        <a:p>
          <a:endParaRPr lang="en-US"/>
        </a:p>
      </dgm:t>
    </dgm:pt>
    <dgm:pt modelId="{45FF3B40-3EE1-044B-B7B1-32F0B194A990}" type="pres">
      <dgm:prSet presAssocID="{A2AC58BB-1E70-D04A-9111-5A8C2F435288}" presName="textNode" presStyleLbl="node1" presStyleIdx="1" presStyleCnt="3">
        <dgm:presLayoutVars>
          <dgm:bulletEnabled val="1"/>
        </dgm:presLayoutVars>
      </dgm:prSet>
      <dgm:spPr/>
      <dgm:t>
        <a:bodyPr/>
        <a:lstStyle/>
        <a:p>
          <a:endParaRPr lang="en-US"/>
        </a:p>
      </dgm:t>
    </dgm:pt>
    <dgm:pt modelId="{F275DF84-E81C-2F45-8938-DAAFC8F1ECED}" type="pres">
      <dgm:prSet presAssocID="{824DB626-0B16-8845-9E3D-65C62EF24333}" presName="sibTrans" presStyleCnt="0"/>
      <dgm:spPr/>
      <dgm:t>
        <a:bodyPr/>
        <a:lstStyle/>
        <a:p>
          <a:endParaRPr lang="en-US"/>
        </a:p>
      </dgm:t>
    </dgm:pt>
    <dgm:pt modelId="{ABF71D4C-D950-8B42-A7C6-45518ACC8A84}" type="pres">
      <dgm:prSet presAssocID="{D7A80C17-A16A-7B4F-B493-1FB360EEE0C7}" presName="textNode" presStyleLbl="node1" presStyleIdx="2" presStyleCnt="3">
        <dgm:presLayoutVars>
          <dgm:bulletEnabled val="1"/>
        </dgm:presLayoutVars>
      </dgm:prSet>
      <dgm:spPr/>
      <dgm:t>
        <a:bodyPr/>
        <a:lstStyle/>
        <a:p>
          <a:endParaRPr lang="en-US"/>
        </a:p>
      </dgm:t>
    </dgm:pt>
  </dgm:ptLst>
  <dgm:cxnLst>
    <dgm:cxn modelId="{7EE67A1E-F7DC-1940-9CD7-205971C31B78}" type="presOf" srcId="{A2AC58BB-1E70-D04A-9111-5A8C2F435288}" destId="{45FF3B40-3EE1-044B-B7B1-32F0B194A990}" srcOrd="0" destOrd="0" presId="urn:microsoft.com/office/officeart/2005/8/layout/hProcess9"/>
    <dgm:cxn modelId="{A94173BB-79C4-5845-8808-4058373CB266}" srcId="{FB3F3D6A-C846-DC43-8EF4-A52DFC892FF5}" destId="{D7A80C17-A16A-7B4F-B493-1FB360EEE0C7}" srcOrd="2" destOrd="0" parTransId="{3303A3F1-A089-2745-B784-E71EACDF4057}" sibTransId="{23C9D60F-E5D2-C848-9DAD-C554DAFEBBCD}"/>
    <dgm:cxn modelId="{573591C3-303B-A54C-B2F7-C05D159242C4}" srcId="{FB3F3D6A-C846-DC43-8EF4-A52DFC892FF5}" destId="{A2AC58BB-1E70-D04A-9111-5A8C2F435288}" srcOrd="1" destOrd="0" parTransId="{166200A6-F740-0B4A-9595-C197F8C5117F}" sibTransId="{824DB626-0B16-8845-9E3D-65C62EF24333}"/>
    <dgm:cxn modelId="{E322C257-DD2D-2047-92D7-C13D09967B8F}" srcId="{FB3F3D6A-C846-DC43-8EF4-A52DFC892FF5}" destId="{FF95B718-5188-0D41-8696-51617D29F1FB}" srcOrd="0" destOrd="0" parTransId="{54B998CE-A707-B547-A934-FBB71264DB93}" sibTransId="{F10DDAA0-DAB3-E647-9AA2-5D94BBA0C3B7}"/>
    <dgm:cxn modelId="{23FC8521-CF7A-EF44-9070-91FCB215230B}" type="presOf" srcId="{FB3F3D6A-C846-DC43-8EF4-A52DFC892FF5}" destId="{594C7EC5-D7E8-8941-98CC-B61205D66D30}" srcOrd="0" destOrd="0" presId="urn:microsoft.com/office/officeart/2005/8/layout/hProcess9"/>
    <dgm:cxn modelId="{B6179936-DDA7-694A-9999-B582D8A9C9B1}" type="presOf" srcId="{FF95B718-5188-0D41-8696-51617D29F1FB}" destId="{F1351913-2B15-014F-B598-3A2452119867}" srcOrd="0" destOrd="0" presId="urn:microsoft.com/office/officeart/2005/8/layout/hProcess9"/>
    <dgm:cxn modelId="{C4272548-1741-0246-9C26-BFE133ACE038}" type="presOf" srcId="{D7A80C17-A16A-7B4F-B493-1FB360EEE0C7}" destId="{ABF71D4C-D950-8B42-A7C6-45518ACC8A84}" srcOrd="0" destOrd="0" presId="urn:microsoft.com/office/officeart/2005/8/layout/hProcess9"/>
    <dgm:cxn modelId="{4F8D769E-CD0E-6749-9F51-8C9DF1259C04}" type="presParOf" srcId="{594C7EC5-D7E8-8941-98CC-B61205D66D30}" destId="{8BD4A29E-51C3-144B-B680-831642AD9970}" srcOrd="0" destOrd="0" presId="urn:microsoft.com/office/officeart/2005/8/layout/hProcess9"/>
    <dgm:cxn modelId="{4EBE4F1F-93E6-6B4D-B9CD-2F42C8A4277D}" type="presParOf" srcId="{594C7EC5-D7E8-8941-98CC-B61205D66D30}" destId="{FF1530BC-328D-E946-B0B4-13306FA92AC2}" srcOrd="1" destOrd="0" presId="urn:microsoft.com/office/officeart/2005/8/layout/hProcess9"/>
    <dgm:cxn modelId="{04827B69-1E90-9047-8EF2-AEEF09FDA7D7}" type="presParOf" srcId="{FF1530BC-328D-E946-B0B4-13306FA92AC2}" destId="{F1351913-2B15-014F-B598-3A2452119867}" srcOrd="0" destOrd="0" presId="urn:microsoft.com/office/officeart/2005/8/layout/hProcess9"/>
    <dgm:cxn modelId="{841CBAD5-BDD3-E748-960E-5695569364BE}" type="presParOf" srcId="{FF1530BC-328D-E946-B0B4-13306FA92AC2}" destId="{F172B9F0-DE5E-8943-B91C-77B8DD64455C}" srcOrd="1" destOrd="0" presId="urn:microsoft.com/office/officeart/2005/8/layout/hProcess9"/>
    <dgm:cxn modelId="{D54B297A-AAB1-AA4A-91F4-3C868F0AD9D3}" type="presParOf" srcId="{FF1530BC-328D-E946-B0B4-13306FA92AC2}" destId="{45FF3B40-3EE1-044B-B7B1-32F0B194A990}" srcOrd="2" destOrd="0" presId="urn:microsoft.com/office/officeart/2005/8/layout/hProcess9"/>
    <dgm:cxn modelId="{42B0784F-DF18-BD49-8F89-D4026CB737B3}" type="presParOf" srcId="{FF1530BC-328D-E946-B0B4-13306FA92AC2}" destId="{F275DF84-E81C-2F45-8938-DAAFC8F1ECED}" srcOrd="3" destOrd="0" presId="urn:microsoft.com/office/officeart/2005/8/layout/hProcess9"/>
    <dgm:cxn modelId="{32A58E3B-E46A-3147-B9E8-DEB28793BDE9}" type="presParOf" srcId="{FF1530BC-328D-E946-B0B4-13306FA92AC2}" destId="{ABF71D4C-D950-8B42-A7C6-45518ACC8A8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4A29E-51C3-144B-B680-831642AD9970}">
      <dsp:nvSpPr>
        <dsp:cNvPr id="0" name=""/>
        <dsp:cNvSpPr/>
      </dsp:nvSpPr>
      <dsp:spPr>
        <a:xfrm>
          <a:off x="582929" y="0"/>
          <a:ext cx="6606540" cy="4114800"/>
        </a:xfrm>
        <a:prstGeom prst="rightArrow">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1351913-2B15-014F-B598-3A2452119867}">
      <dsp:nvSpPr>
        <dsp:cNvPr id="0" name=""/>
        <dsp:cNvSpPr/>
      </dsp:nvSpPr>
      <dsp:spPr>
        <a:xfrm>
          <a:off x="3795" y="1234440"/>
          <a:ext cx="2504777" cy="1645920"/>
        </a:xfrm>
        <a:prstGeom prst="roundRect">
          <a:avLst/>
        </a:prstGeom>
        <a:gradFill rotWithShape="0">
          <a:gsLst>
            <a:gs pos="0">
              <a:schemeClr val="accent4">
                <a:shade val="80000"/>
                <a:hueOff val="0"/>
                <a:satOff val="0"/>
                <a:lumOff val="0"/>
                <a:alphaOff val="0"/>
                <a:tint val="100000"/>
                <a:shade val="100000"/>
                <a:satMod val="130000"/>
              </a:schemeClr>
            </a:gs>
            <a:gs pos="100000">
              <a:schemeClr val="accent4">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Set Goals</a:t>
          </a:r>
          <a:endParaRPr lang="en-US" sz="4400" kern="1200" dirty="0"/>
        </a:p>
      </dsp:txBody>
      <dsp:txXfrm>
        <a:off x="84142" y="1314787"/>
        <a:ext cx="2344083" cy="1485226"/>
      </dsp:txXfrm>
    </dsp:sp>
    <dsp:sp modelId="{45FF3B40-3EE1-044B-B7B1-32F0B194A990}">
      <dsp:nvSpPr>
        <dsp:cNvPr id="0" name=""/>
        <dsp:cNvSpPr/>
      </dsp:nvSpPr>
      <dsp:spPr>
        <a:xfrm>
          <a:off x="2633811" y="1234440"/>
          <a:ext cx="2504777" cy="1645920"/>
        </a:xfrm>
        <a:prstGeom prst="roundRect">
          <a:avLst/>
        </a:prstGeom>
        <a:gradFill rotWithShape="0">
          <a:gsLst>
            <a:gs pos="0">
              <a:schemeClr val="accent4">
                <a:shade val="80000"/>
                <a:hueOff val="-88279"/>
                <a:satOff val="-2183"/>
                <a:lumOff val="12494"/>
                <a:alphaOff val="0"/>
                <a:tint val="100000"/>
                <a:shade val="100000"/>
                <a:satMod val="130000"/>
              </a:schemeClr>
            </a:gs>
            <a:gs pos="100000">
              <a:schemeClr val="accent4">
                <a:shade val="80000"/>
                <a:hueOff val="-88279"/>
                <a:satOff val="-2183"/>
                <a:lumOff val="1249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Assess Status</a:t>
          </a:r>
          <a:endParaRPr lang="en-US" sz="4400" kern="1200" dirty="0"/>
        </a:p>
      </dsp:txBody>
      <dsp:txXfrm>
        <a:off x="2714158" y="1314787"/>
        <a:ext cx="2344083" cy="1485226"/>
      </dsp:txXfrm>
    </dsp:sp>
    <dsp:sp modelId="{ABF71D4C-D950-8B42-A7C6-45518ACC8A84}">
      <dsp:nvSpPr>
        <dsp:cNvPr id="0" name=""/>
        <dsp:cNvSpPr/>
      </dsp:nvSpPr>
      <dsp:spPr>
        <a:xfrm>
          <a:off x="5263827" y="1234440"/>
          <a:ext cx="2504777" cy="1645920"/>
        </a:xfrm>
        <a:prstGeom prst="roundRect">
          <a:avLst/>
        </a:prstGeom>
        <a:gradFill rotWithShape="0">
          <a:gsLst>
            <a:gs pos="0">
              <a:schemeClr val="accent4">
                <a:shade val="80000"/>
                <a:hueOff val="-176558"/>
                <a:satOff val="-4365"/>
                <a:lumOff val="24988"/>
                <a:alphaOff val="0"/>
                <a:tint val="100000"/>
                <a:shade val="100000"/>
                <a:satMod val="130000"/>
              </a:schemeClr>
            </a:gs>
            <a:gs pos="100000">
              <a:schemeClr val="accent4">
                <a:shade val="80000"/>
                <a:hueOff val="-176558"/>
                <a:satOff val="-4365"/>
                <a:lumOff val="2498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Define Decision Criteria</a:t>
          </a:r>
          <a:endParaRPr lang="en-US" sz="3000" kern="1200" dirty="0"/>
        </a:p>
      </dsp:txBody>
      <dsp:txXfrm>
        <a:off x="5344174" y="1314787"/>
        <a:ext cx="2344083" cy="14852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drawings/drawing1.xml><?xml version="1.0" encoding="utf-8"?>
<c:userShapes xmlns:c="http://schemas.openxmlformats.org/drawingml/2006/chart">
  <cdr:relSizeAnchor xmlns:cdr="http://schemas.openxmlformats.org/drawingml/2006/chartDrawing">
    <cdr:from>
      <cdr:x>0.54167</cdr:x>
      <cdr:y>0.85556</cdr:y>
    </cdr:from>
    <cdr:to>
      <cdr:x>0.76667</cdr:x>
      <cdr:y>0.86667</cdr:y>
    </cdr:to>
    <cdr:sp macro="" textlink="">
      <cdr:nvSpPr>
        <cdr:cNvPr id="2" name="Left Arrow 1"/>
        <cdr:cNvSpPr/>
      </cdr:nvSpPr>
      <cdr:spPr bwMode="auto">
        <a:xfrm xmlns:a="http://schemas.openxmlformats.org/drawingml/2006/main">
          <a:off x="4953000" y="5867401"/>
          <a:ext cx="2057400" cy="76200"/>
        </a:xfrm>
        <a:prstGeom xmlns:a="http://schemas.openxmlformats.org/drawingml/2006/main" prst="leftArrow">
          <a:avLst/>
        </a:prstGeom>
        <a:solidFill xmlns:a="http://schemas.openxmlformats.org/drawingml/2006/main">
          <a:schemeClr val="accent4"/>
        </a:solidFill>
        <a:ln xmlns:a="http://schemas.openxmlformats.org/drawingml/2006/main" w="9525" cap="flat" cmpd="sng" algn="ctr">
          <a:solidFill>
            <a:sysClr val="windowText" lastClr="000000"/>
          </a:solidFill>
          <a:prstDash val="solid"/>
          <a:round/>
          <a:headEnd type="none" w="med" len="med"/>
          <a:tailEnd type="none" w="med" len="med"/>
        </a:ln>
        <a:effectLst xmlns:a="http://schemas.openxmlformats.org/drawingml/2006/mai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lvl1pPr marL="0" indent="0">
            <a:defRPr sz="1100">
              <a:latin typeface="Arial"/>
              <a:ea typeface="ヒラギノ角ゴ Pro W3"/>
            </a:defRPr>
          </a:lvl1pPr>
          <a:lvl2pPr marL="457200" indent="0">
            <a:defRPr sz="1100">
              <a:latin typeface="Arial"/>
              <a:ea typeface="ヒラギノ角ゴ Pro W3"/>
            </a:defRPr>
          </a:lvl2pPr>
          <a:lvl3pPr marL="914400" indent="0">
            <a:defRPr sz="1100">
              <a:latin typeface="Arial"/>
              <a:ea typeface="ヒラギノ角ゴ Pro W3"/>
            </a:defRPr>
          </a:lvl3pPr>
          <a:lvl4pPr marL="1371600" indent="0">
            <a:defRPr sz="1100">
              <a:latin typeface="Arial"/>
              <a:ea typeface="ヒラギノ角ゴ Pro W3"/>
            </a:defRPr>
          </a:lvl4pPr>
          <a:lvl5pPr marL="1828800" indent="0">
            <a:defRPr sz="1100">
              <a:latin typeface="Arial"/>
              <a:ea typeface="ヒラギノ角ゴ Pro W3"/>
            </a:defRPr>
          </a:lvl5pPr>
          <a:lvl6pPr marL="2286000" indent="0">
            <a:defRPr sz="1100">
              <a:latin typeface="Arial"/>
              <a:ea typeface="ヒラギノ角ゴ Pro W3"/>
            </a:defRPr>
          </a:lvl6pPr>
          <a:lvl7pPr marL="2743200" indent="0">
            <a:defRPr sz="1100">
              <a:latin typeface="Arial"/>
              <a:ea typeface="ヒラギノ角ゴ Pro W3"/>
            </a:defRPr>
          </a:lvl7pPr>
          <a:lvl8pPr marL="3200400" indent="0">
            <a:defRPr sz="1100">
              <a:latin typeface="Arial"/>
              <a:ea typeface="ヒラギノ角ゴ Pro W3"/>
            </a:defRPr>
          </a:lvl8pPr>
          <a:lvl9pPr marL="3657600" indent="0">
            <a:defRPr sz="1100">
              <a:latin typeface="Arial"/>
              <a:ea typeface="ヒラギノ角ゴ Pro W3"/>
            </a:defRPr>
          </a:lvl9pPr>
        </a:lstStyle>
        <a:p xmlns:a="http://schemas.openxmlformats.org/drawingml/2006/main">
          <a:endParaRPr lang="en-US"/>
        </a:p>
      </cdr:txBody>
    </cdr:sp>
  </cdr:relSizeAnchor>
  <cdr:relSizeAnchor xmlns:cdr="http://schemas.openxmlformats.org/drawingml/2006/chartDrawing">
    <cdr:from>
      <cdr:x>0.70833</cdr:x>
      <cdr:y>0.65556</cdr:y>
    </cdr:from>
    <cdr:to>
      <cdr:x>0.89167</cdr:x>
      <cdr:y>0.66667</cdr:y>
    </cdr:to>
    <cdr:sp macro="" textlink="">
      <cdr:nvSpPr>
        <cdr:cNvPr id="4" name="Left Arrow 3"/>
        <cdr:cNvSpPr/>
      </cdr:nvSpPr>
      <cdr:spPr bwMode="auto">
        <a:xfrm xmlns:a="http://schemas.openxmlformats.org/drawingml/2006/main">
          <a:off x="6477001" y="4495801"/>
          <a:ext cx="1676400" cy="76200"/>
        </a:xfrm>
        <a:prstGeom xmlns:a="http://schemas.openxmlformats.org/drawingml/2006/main" prst="leftArrow">
          <a:avLst/>
        </a:prstGeom>
        <a:solidFill xmlns:a="http://schemas.openxmlformats.org/drawingml/2006/main">
          <a:schemeClr val="accent4"/>
        </a:solidFill>
        <a:ln xmlns:a="http://schemas.openxmlformats.org/drawingml/2006/main" w="9525" cap="flat" cmpd="sng" algn="ctr">
          <a:solidFill>
            <a:sysClr val="windowText" lastClr="000000"/>
          </a:solidFill>
          <a:prstDash val="solid"/>
          <a:round/>
          <a:headEnd type="none" w="med" len="med"/>
          <a:tailEnd type="none" w="med" len="med"/>
        </a:ln>
        <a:effectLst xmlns:a="http://schemas.openxmlformats.org/drawingml/2006/mai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lvl1pPr marL="0" indent="0">
            <a:defRPr sz="1100">
              <a:latin typeface="Arial"/>
              <a:ea typeface="ヒラギノ角ゴ Pro W3"/>
            </a:defRPr>
          </a:lvl1pPr>
          <a:lvl2pPr marL="457200" indent="0">
            <a:defRPr sz="1100">
              <a:latin typeface="Arial"/>
              <a:ea typeface="ヒラギノ角ゴ Pro W3"/>
            </a:defRPr>
          </a:lvl2pPr>
          <a:lvl3pPr marL="914400" indent="0">
            <a:defRPr sz="1100">
              <a:latin typeface="Arial"/>
              <a:ea typeface="ヒラギノ角ゴ Pro W3"/>
            </a:defRPr>
          </a:lvl3pPr>
          <a:lvl4pPr marL="1371600" indent="0">
            <a:defRPr sz="1100">
              <a:latin typeface="Arial"/>
              <a:ea typeface="ヒラギノ角ゴ Pro W3"/>
            </a:defRPr>
          </a:lvl4pPr>
          <a:lvl5pPr marL="1828800" indent="0">
            <a:defRPr sz="1100">
              <a:latin typeface="Arial"/>
              <a:ea typeface="ヒラギノ角ゴ Pro W3"/>
            </a:defRPr>
          </a:lvl5pPr>
          <a:lvl6pPr marL="2286000" indent="0">
            <a:defRPr sz="1100">
              <a:latin typeface="Arial"/>
              <a:ea typeface="ヒラギノ角ゴ Pro W3"/>
            </a:defRPr>
          </a:lvl6pPr>
          <a:lvl7pPr marL="2743200" indent="0">
            <a:defRPr sz="1100">
              <a:latin typeface="Arial"/>
              <a:ea typeface="ヒラギノ角ゴ Pro W3"/>
            </a:defRPr>
          </a:lvl7pPr>
          <a:lvl8pPr marL="3200400" indent="0">
            <a:defRPr sz="1100">
              <a:latin typeface="Arial"/>
              <a:ea typeface="ヒラギノ角ゴ Pro W3"/>
            </a:defRPr>
          </a:lvl8pPr>
          <a:lvl9pPr marL="3657600" indent="0">
            <a:defRPr sz="1100">
              <a:latin typeface="Arial"/>
              <a:ea typeface="ヒラギノ角ゴ Pro W3"/>
            </a:defRPr>
          </a:lvl9pPr>
        </a:lstStyle>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3/6/15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3/6/15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Idea of</a:t>
            </a:r>
            <a:r>
              <a:rPr lang="en-US" baseline="0" dirty="0" smtClean="0"/>
              <a:t> MV thresholds. Thresholds are all fine and good, but it’s probably a bit more complicated than we (like to) think. </a:t>
            </a:r>
          </a:p>
          <a:p>
            <a:endParaRPr lang="en-US" baseline="0" dirty="0" smtClean="0"/>
          </a:p>
          <a:p>
            <a:r>
              <a:rPr lang="en-US" baseline="0" dirty="0" smtClean="0"/>
              <a:t>Main Points:</a:t>
            </a:r>
          </a:p>
          <a:p>
            <a:pPr>
              <a:buFont typeface="Arial" pitchFamily="34" charset="0"/>
              <a:buChar char="•"/>
            </a:pPr>
            <a:r>
              <a:rPr lang="en-US" baseline="0" dirty="0" smtClean="0"/>
              <a:t>Ecosystems are highly dimensional.</a:t>
            </a:r>
          </a:p>
          <a:p>
            <a:pPr>
              <a:buFont typeface="Arial" pitchFamily="34" charset="0"/>
              <a:buChar char="•"/>
            </a:pPr>
            <a:r>
              <a:rPr lang="en-US" baseline="0" dirty="0" smtClean="0"/>
              <a:t>Shoot, adding humans makes it even more complicated!</a:t>
            </a:r>
          </a:p>
          <a:p>
            <a:pPr>
              <a:buFont typeface="Arial" pitchFamily="34" charset="0"/>
              <a:buChar char="•"/>
            </a:pPr>
            <a:r>
              <a:rPr lang="en-US" baseline="0" dirty="0" smtClean="0"/>
              <a:t>Plus, there are multiple pressures concurrently influencing ecosystems</a:t>
            </a:r>
            <a:endParaRPr lang="en-US" dirty="0"/>
          </a:p>
        </p:txBody>
      </p:sp>
      <p:sp>
        <p:nvSpPr>
          <p:cNvPr id="4" name="Slide Number Placeholder 3"/>
          <p:cNvSpPr>
            <a:spLocks noGrp="1"/>
          </p:cNvSpPr>
          <p:nvPr>
            <p:ph type="sldNum" sz="quarter" idx="10"/>
          </p:nvPr>
        </p:nvSpPr>
        <p:spPr/>
        <p:txBody>
          <a:bodyPr/>
          <a:lstStyle/>
          <a:p>
            <a:fld id="{262B670E-CEE9-4527-AF77-7DDD1525910F}" type="slidenum">
              <a:rPr lang="en-US" smtClean="0"/>
              <a:pPr/>
              <a:t>47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Implications of adopting an ecosystem approach to 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information reflects multiple, and possibly conflicting marine resource management objectives </a:t>
            </a:r>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8</a:t>
            </a:fld>
            <a:endParaRPr lang="en-US"/>
          </a:p>
        </p:txBody>
      </p:sp>
    </p:spTree>
    <p:extLst>
      <p:ext uri="{BB962C8B-B14F-4D97-AF65-F5344CB8AC3E}">
        <p14:creationId xmlns:p14="http://schemas.microsoft.com/office/powerpoint/2010/main" val="245889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Ecosystem indicators offer a means of synthezizing large amount of varying information on ecosystem status.</a:t>
            </a:r>
          </a:p>
          <a:p>
            <a:endParaRPr lang="en-US" smtClean="0"/>
          </a:p>
          <a:p>
            <a:r>
              <a:rPr lang="en-US" smtClean="0"/>
              <a:t>Large number of indicators proposed.</a:t>
            </a:r>
          </a:p>
          <a:p>
            <a:endParaRPr lang="en-US" smtClean="0"/>
          </a:p>
          <a:p>
            <a:r>
              <a:rPr lang="en-US" smtClean="0"/>
              <a:t>A suite of indicators usually recommended to meet multiple objective needs.</a:t>
            </a:r>
          </a:p>
          <a:p>
            <a:endParaRPr lang="en-US" smtClean="0"/>
          </a:p>
          <a:p>
            <a:r>
              <a:rPr lang="en-US" smtClean="0"/>
              <a:t>Can Changes in indicators be translated into control rules that can be used to step towards EBFM?</a:t>
            </a:r>
          </a:p>
          <a:p>
            <a:endParaRPr lang="en-US" smtClean="0"/>
          </a:p>
          <a:p>
            <a:r>
              <a:rPr lang="en-US" smtClean="0"/>
              <a:t>Focus of this work is developing and simulation testing indicator-based fishery control rules.</a:t>
            </a:r>
          </a:p>
          <a:p>
            <a:r>
              <a:rPr lang="en-US" smtClean="0"/>
              <a:t>Tools: Simulation frameworks utilizing existing ecosystem models.</a:t>
            </a:r>
          </a:p>
          <a:p>
            <a:endParaRPr lang="en-US"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7B38A7B-AFBE-40A9-8910-7A9BA872BAF3}" type="slidenum">
              <a:rPr lang="en-US" smtClean="0"/>
              <a:pPr/>
              <a:t>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52FB71-0EBD-43A6-9350-90BC767DC89A}" type="slidenum">
              <a:rPr lang="en-US">
                <a:solidFill>
                  <a:prstClr val="black"/>
                </a:solidFill>
              </a:rPr>
              <a:pPr/>
              <a:t>10</a:t>
            </a:fld>
            <a:endParaRPr lang="en-US">
              <a:solidFill>
                <a:prstClr val="black"/>
              </a:solidFill>
            </a:endParaRPr>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r>
              <a:rPr lang="en-US"/>
              <a:t>Stock assessments conducted annually for quota setting</a:t>
            </a:r>
          </a:p>
          <a:p>
            <a:r>
              <a:rPr lang="en-US"/>
              <a:t>Ecosystem considerations appendix to Stock Assessment and Fishery Evaluation documents since 1995</a:t>
            </a:r>
          </a:p>
          <a:p>
            <a:r>
              <a:rPr lang="en-US"/>
              <a:t>Ecosystem considerations in single species stock assessments since mid-2000s</a:t>
            </a:r>
          </a:p>
          <a:p>
            <a:r>
              <a:rPr lang="en-US"/>
              <a:t>Ecosystem assessment since 2005</a:t>
            </a:r>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97EB2F-01F3-44EE-B524-F856CDADB202}" type="slidenum">
              <a:rPr lang="en-US" smtClean="0"/>
              <a:pPr/>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lots of indicators – many more than this to summarize over…..</a:t>
            </a:r>
            <a:endParaRPr lang="en-US" dirty="0"/>
          </a:p>
        </p:txBody>
      </p:sp>
      <p:sp>
        <p:nvSpPr>
          <p:cNvPr id="4" name="Slide Number Placeholder 3"/>
          <p:cNvSpPr>
            <a:spLocks noGrp="1"/>
          </p:cNvSpPr>
          <p:nvPr>
            <p:ph type="sldNum" sz="quarter" idx="10"/>
          </p:nvPr>
        </p:nvSpPr>
        <p:spPr/>
        <p:txBody>
          <a:bodyPr/>
          <a:lstStyle/>
          <a:p>
            <a:fld id="{9FC5BC00-B054-4BFA-A625-EA621B24DEDF}" type="slidenum">
              <a:rPr lang="en-US" smtClean="0">
                <a:solidFill>
                  <a:prstClr val="black"/>
                </a:solidFill>
              </a:rPr>
              <a:pPr/>
              <a:t>29</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a:t>
            </a:r>
            <a:r>
              <a:rPr lang="en-US" baseline="0" dirty="0" smtClean="0"/>
              <a:t> across indicators by plotting summary statistics in </a:t>
            </a:r>
            <a:r>
              <a:rPr lang="en-US" baseline="0" dirty="0" err="1" smtClean="0"/>
              <a:t>kobe</a:t>
            </a:r>
            <a:r>
              <a:rPr lang="en-US" baseline="0" dirty="0" smtClean="0"/>
              <a:t> plot.</a:t>
            </a:r>
          </a:p>
          <a:p>
            <a:endParaRPr lang="en-US" baseline="0" dirty="0" smtClean="0"/>
          </a:p>
          <a:p>
            <a:r>
              <a:rPr lang="en-US" baseline="0" dirty="0" smtClean="0"/>
              <a:t>Not sure whether to mention synthetic indicators (e.g. OHI, etc.)</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30</a:t>
            </a:fld>
            <a:endParaRPr lang="en-US"/>
          </a:p>
        </p:txBody>
      </p:sp>
    </p:spTree>
    <p:extLst>
      <p:ext uri="{BB962C8B-B14F-4D97-AF65-F5344CB8AC3E}">
        <p14:creationId xmlns:p14="http://schemas.microsoft.com/office/powerpoint/2010/main" val="795433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p:spPr>
      </p:sp>
      <p:sp>
        <p:nvSpPr>
          <p:cNvPr id="624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24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914431-7D65-4839-A40F-9E6713998259}" type="slidenum">
              <a:rPr lang="en-US">
                <a:ea typeface="ヒラギノ角ゴ Pro W3"/>
                <a:cs typeface="ヒラギノ角ゴ Pro W3"/>
              </a:rPr>
              <a:pPr fontAlgn="base">
                <a:spcBef>
                  <a:spcPct val="0"/>
                </a:spcBef>
                <a:spcAft>
                  <a:spcPct val="0"/>
                </a:spcAft>
              </a:pPr>
              <a:t>33</a:t>
            </a:fld>
            <a:endParaRPr lang="en-US">
              <a:ea typeface="ヒラギノ角ゴ Pro W3"/>
              <a:cs typeface="ヒラギノ角ゴ Pro W3"/>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sz="1200" dirty="0" smtClean="0"/>
              <a:t>Analogous to traditional decision criteria</a:t>
            </a:r>
          </a:p>
          <a:p>
            <a:pPr>
              <a:buFont typeface="Arial"/>
              <a:buChar char="•"/>
            </a:pPr>
            <a:r>
              <a:rPr lang="en-US" sz="1200" dirty="0" smtClean="0"/>
              <a:t>synthetic and quantifiable attributes that represent ecosystem status </a:t>
            </a:r>
          </a:p>
          <a:p>
            <a:pPr>
              <a:buFont typeface="Arial"/>
              <a:buChar char="•"/>
            </a:pPr>
            <a:r>
              <a:rPr lang="en-US" sz="1200" dirty="0" smtClean="0"/>
              <a:t>translated into decision criteria for EBF to inform management action</a:t>
            </a:r>
          </a:p>
        </p:txBody>
      </p:sp>
      <p:sp>
        <p:nvSpPr>
          <p:cNvPr id="4" name="Slide Number Placeholder 3"/>
          <p:cNvSpPr>
            <a:spLocks noGrp="1"/>
          </p:cNvSpPr>
          <p:nvPr>
            <p:ph type="sldNum" sz="quarter" idx="10"/>
          </p:nvPr>
        </p:nvSpPr>
        <p:spPr/>
        <p:txBody>
          <a:bodyPr/>
          <a:lstStyle/>
          <a:p>
            <a:fld id="{AE97EB2F-01F3-44EE-B524-F856CDADB202}" type="slidenum">
              <a:rPr lang="en-US" smtClean="0"/>
              <a:pPr/>
              <a:t>36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3/6/15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3/6/15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3/6/15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3/6/15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3.xml"/><Relationship Id="rId8"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0" r:id="rId1"/>
    <p:sldLayoutId id="2147483686"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3/6/15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nefsc.noaa.gov/publications/crd/crd1207/crd1207.pdf" TargetMode="External"/><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png"/><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jpeg"/><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 Id="rId3" Type="http://schemas.openxmlformats.org/officeDocument/2006/relationships/hyperlink" Target="http://www.nefsc.noaa.gov/publications/crd/crd1207/crd1207.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0.jpeg"/><Relationship Id="rId3" Type="http://schemas.openxmlformats.org/officeDocument/2006/relationships/image" Target="../media/image61.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2.png"/><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gif"/><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8.png"/><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emf"/><Relationship Id="rId3" Type="http://schemas.openxmlformats.org/officeDocument/2006/relationships/image" Target="../media/image71.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image" Target="../media/image72.emf"/><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1" Type="http://schemas.openxmlformats.org/officeDocument/2006/relationships/image" Target="../media/image20.jpeg"/><Relationship Id="rId12" Type="http://schemas.openxmlformats.org/officeDocument/2006/relationships/image" Target="../media/image21.jpeg"/><Relationship Id="rId13" Type="http://schemas.openxmlformats.org/officeDocument/2006/relationships/image" Target="../media/image22.jpeg"/><Relationship Id="rId14" Type="http://schemas.openxmlformats.org/officeDocument/2006/relationships/image" Target="../media/image23.jpeg"/><Relationship Id="rId15" Type="http://schemas.openxmlformats.org/officeDocument/2006/relationships/image" Target="../media/image24.jpeg"/><Relationship Id="rId16" Type="http://schemas.openxmlformats.org/officeDocument/2006/relationships/image" Target="../media/image25.jpeg"/><Relationship Id="rId17" Type="http://schemas.openxmlformats.org/officeDocument/2006/relationships/image" Target="../media/image26.jpeg"/><Relationship Id="rId18" Type="http://schemas.openxmlformats.org/officeDocument/2006/relationships/image" Target="../media/image27.jpeg"/><Relationship Id="rId19" Type="http://schemas.openxmlformats.org/officeDocument/2006/relationships/image" Target="../media/image28.jpeg"/><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jpeg"/><Relationship Id="rId9" Type="http://schemas.openxmlformats.org/officeDocument/2006/relationships/image" Target="../media/image18.jpeg"/><Relationship Id="rId10" Type="http://schemas.openxmlformats.org/officeDocument/2006/relationships/image" Target="../media/image19.jpeg"/></Relationships>
</file>

<file path=ppt/slides/_rels/slide9.xml.rels><?xml version="1.0" encoding="UTF-8" standalone="yes"?>
<Relationships xmlns="http://schemas.openxmlformats.org/package/2006/relationships"><Relationship Id="rId11" Type="http://schemas.openxmlformats.org/officeDocument/2006/relationships/image" Target="../media/image20.jpeg"/><Relationship Id="rId12" Type="http://schemas.openxmlformats.org/officeDocument/2006/relationships/image" Target="../media/image21.jpeg"/><Relationship Id="rId13" Type="http://schemas.openxmlformats.org/officeDocument/2006/relationships/image" Target="../media/image22.jpeg"/><Relationship Id="rId14" Type="http://schemas.openxmlformats.org/officeDocument/2006/relationships/image" Target="../media/image23.jpeg"/><Relationship Id="rId15" Type="http://schemas.openxmlformats.org/officeDocument/2006/relationships/image" Target="../media/image24.jpeg"/><Relationship Id="rId16" Type="http://schemas.openxmlformats.org/officeDocument/2006/relationships/image" Target="../media/image25.jpeg"/><Relationship Id="rId17" Type="http://schemas.openxmlformats.org/officeDocument/2006/relationships/image" Target="../media/image26.jpeg"/><Relationship Id="rId18" Type="http://schemas.openxmlformats.org/officeDocument/2006/relationships/image" Target="../media/image27.jpeg"/><Relationship Id="rId19" Type="http://schemas.openxmlformats.org/officeDocument/2006/relationships/image" Target="../media/image28.jpeg"/><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jpeg"/><Relationship Id="rId9" Type="http://schemas.openxmlformats.org/officeDocument/2006/relationships/image" Target="../media/image18.jpeg"/><Relationship Id="rId10"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90481" y="3487606"/>
            <a:ext cx="7596319" cy="2517681"/>
          </a:xfrm>
        </p:spPr>
        <p:txBody>
          <a:bodyPr>
            <a:normAutofit/>
          </a:bodyPr>
          <a:lstStyle/>
          <a:p>
            <a:r>
              <a:rPr lang="en-US" sz="2800" b="1" dirty="0" smtClean="0"/>
              <a:t>Lecture 6</a:t>
            </a:r>
          </a:p>
          <a:p>
            <a:r>
              <a:rPr lang="en-US" sz="2800" b="1" dirty="0" smtClean="0"/>
              <a:t>Ecosystem Indicators </a:t>
            </a:r>
          </a:p>
          <a:p>
            <a:r>
              <a:rPr lang="en-US" sz="2500" dirty="0" err="1" smtClean="0"/>
              <a:t>www.mycourses.umassd.edu</a:t>
            </a:r>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530: Ecosystem Based Fisheries Management</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06 March 2015</a:t>
            </a:r>
            <a:endParaRPr lang="en-US" dirty="0"/>
          </a:p>
        </p:txBody>
      </p:sp>
      <p:sp>
        <p:nvSpPr>
          <p:cNvPr id="4" name="TextBox 3"/>
          <p:cNvSpPr txBox="1"/>
          <p:nvPr/>
        </p:nvSpPr>
        <p:spPr>
          <a:xfrm>
            <a:off x="397705" y="3283887"/>
            <a:ext cx="3669146" cy="1754327"/>
          </a:xfrm>
          <a:prstGeom prst="rect">
            <a:avLst/>
          </a:prstGeom>
          <a:noFill/>
          <a:ln>
            <a:solidFill>
              <a:schemeClr val="tx1"/>
            </a:solidFill>
          </a:ln>
        </p:spPr>
        <p:txBody>
          <a:bodyPr wrap="square" rtlCol="0">
            <a:spAutoFit/>
          </a:bodyPr>
          <a:lstStyle/>
          <a:p>
            <a:r>
              <a:rPr lang="en-US" dirty="0" smtClean="0"/>
              <a:t>Acknowledgements:</a:t>
            </a:r>
          </a:p>
          <a:p>
            <a:r>
              <a:rPr lang="en-US" dirty="0" smtClean="0"/>
              <a:t>Sarah </a:t>
            </a:r>
            <a:r>
              <a:rPr lang="en-US" dirty="0" err="1"/>
              <a:t>Gaichas</a:t>
            </a:r>
            <a:r>
              <a:rPr lang="en-US" dirty="0"/>
              <a:t>, Jason Link, Jon Hare, Michael Fogarty, </a:t>
            </a:r>
            <a:r>
              <a:rPr lang="en-US" dirty="0" err="1" smtClean="0"/>
              <a:t>Geret</a:t>
            </a:r>
            <a:r>
              <a:rPr lang="en-US" dirty="0" smtClean="0"/>
              <a:t> </a:t>
            </a:r>
            <a:r>
              <a:rPr lang="en-US" dirty="0" err="1"/>
              <a:t>DePiper</a:t>
            </a:r>
            <a:r>
              <a:rPr lang="en-US" dirty="0"/>
              <a:t>, </a:t>
            </a:r>
            <a:r>
              <a:rPr lang="en-US" dirty="0" smtClean="0"/>
              <a:t>Sean </a:t>
            </a:r>
            <a:r>
              <a:rPr lang="en-US" dirty="0" err="1"/>
              <a:t>Lucey</a:t>
            </a:r>
            <a:r>
              <a:rPr lang="en-US" dirty="0"/>
              <a:t>, </a:t>
            </a:r>
            <a:r>
              <a:rPr lang="en-US" dirty="0" smtClean="0"/>
              <a:t>Scott </a:t>
            </a:r>
            <a:r>
              <a:rPr lang="en-US" dirty="0"/>
              <a:t>Large, </a:t>
            </a:r>
            <a:r>
              <a:rPr lang="en-US" dirty="0" smtClean="0"/>
              <a:t>Ian Mitchell, Mark Dickey-</a:t>
            </a:r>
            <a:r>
              <a:rPr lang="en-US" dirty="0" err="1" smtClean="0"/>
              <a:t>Collas</a:t>
            </a:r>
            <a:r>
              <a:rPr lang="en-US" dirty="0" smtClean="0"/>
              <a:t>, Anna </a:t>
            </a:r>
            <a:r>
              <a:rPr lang="en-US" dirty="0" err="1" smtClean="0"/>
              <a:t>Rindorf</a:t>
            </a:r>
            <a:endParaRPr lang="en-US" dirty="0"/>
          </a:p>
          <a:p>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700" name="Text Box 4"/>
          <p:cNvSpPr txBox="1">
            <a:spLocks noChangeArrowheads="1"/>
          </p:cNvSpPr>
          <p:nvPr/>
        </p:nvSpPr>
        <p:spPr bwMode="auto">
          <a:xfrm>
            <a:off x="228600" y="5943600"/>
            <a:ext cx="8763000" cy="892552"/>
          </a:xfrm>
          <a:prstGeom prst="rect">
            <a:avLst/>
          </a:prstGeom>
          <a:noFill/>
          <a:ln w="9525">
            <a:noFill/>
            <a:miter lim="800000"/>
            <a:headEnd/>
            <a:tailEnd/>
          </a:ln>
          <a:effectLst/>
        </p:spPr>
        <p:txBody>
          <a:bodyPr wrap="square">
            <a:spAutoFit/>
          </a:bodyPr>
          <a:lstStyle/>
          <a:p>
            <a:pPr>
              <a:lnSpc>
                <a:spcPct val="130000"/>
              </a:lnSpc>
            </a:pPr>
            <a:endParaRPr lang="en-US" sz="2000" dirty="0">
              <a:solidFill>
                <a:srgbClr val="333399"/>
              </a:solidFill>
              <a:latin typeface="Arial" charset="0"/>
            </a:endParaRPr>
          </a:p>
          <a:p>
            <a:pPr>
              <a:lnSpc>
                <a:spcPct val="130000"/>
              </a:lnSpc>
            </a:pPr>
            <a:r>
              <a:rPr lang="en-US" sz="2000" dirty="0" smtClean="0">
                <a:solidFill>
                  <a:srgbClr val="333399"/>
                </a:solidFill>
                <a:latin typeface="Arial" charset="0"/>
                <a:hlinkClick r:id="rId3"/>
              </a:rPr>
              <a:t>http://www.nefsc.noaa.gov/publications/crd/crd1207/crd1207.pdf</a:t>
            </a:r>
            <a:endParaRPr lang="en-US" sz="2000" dirty="0" smtClean="0">
              <a:solidFill>
                <a:srgbClr val="333399"/>
              </a:solidFill>
              <a:latin typeface="Arial" charset="0"/>
            </a:endParaRPr>
          </a:p>
        </p:txBody>
      </p:sp>
      <p:sp>
        <p:nvSpPr>
          <p:cNvPr id="925701" name="Rectangle 5"/>
          <p:cNvSpPr>
            <a:spLocks noGrp="1" noChangeArrowheads="1"/>
          </p:cNvSpPr>
          <p:nvPr>
            <p:ph type="title"/>
          </p:nvPr>
        </p:nvSpPr>
        <p:spPr>
          <a:xfrm>
            <a:off x="457200" y="274638"/>
            <a:ext cx="8229600" cy="703262"/>
          </a:xfrm>
        </p:spPr>
        <p:txBody>
          <a:bodyPr/>
          <a:lstStyle/>
          <a:p>
            <a:r>
              <a:rPr lang="en-US" sz="3600" dirty="0" smtClean="0"/>
              <a:t>Many ecosystem indicators documents</a:t>
            </a:r>
            <a:endParaRPr lang="en-US" sz="3600" dirty="0"/>
          </a:p>
        </p:txBody>
      </p:sp>
      <p:pic>
        <p:nvPicPr>
          <p:cNvPr id="1026" name="Picture 2"/>
          <p:cNvPicPr>
            <a:picLocks noChangeAspect="1" noChangeArrowheads="1"/>
          </p:cNvPicPr>
          <p:nvPr/>
        </p:nvPicPr>
        <p:blipFill>
          <a:blip r:embed="rId4" cstate="print"/>
          <a:srcRect/>
          <a:stretch>
            <a:fillRect/>
          </a:stretch>
        </p:blipFill>
        <p:spPr bwMode="auto">
          <a:xfrm>
            <a:off x="5867400" y="2133600"/>
            <a:ext cx="3072613" cy="3962400"/>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5" cstate="print"/>
          <a:srcRect/>
          <a:stretch>
            <a:fillRect/>
          </a:stretch>
        </p:blipFill>
        <p:spPr bwMode="auto">
          <a:xfrm>
            <a:off x="228600" y="2209800"/>
            <a:ext cx="3126478" cy="3810000"/>
          </a:xfrm>
          <a:prstGeom prst="rect">
            <a:avLst/>
          </a:prstGeom>
          <a:ln>
            <a:noFill/>
          </a:ln>
          <a:effectLst>
            <a:outerShdw blurRad="292100" dist="139700" dir="2700000" algn="tl" rotWithShape="0">
              <a:srgbClr val="333333">
                <a:alpha val="65000"/>
              </a:srgbClr>
            </a:outerShdw>
          </a:effectLst>
        </p:spPr>
      </p:pic>
      <p:pic>
        <p:nvPicPr>
          <p:cNvPr id="1029" name="Picture 5"/>
          <p:cNvPicPr>
            <a:picLocks noChangeAspect="1" noChangeArrowheads="1"/>
          </p:cNvPicPr>
          <p:nvPr/>
        </p:nvPicPr>
        <p:blipFill>
          <a:blip r:embed="rId6" cstate="print"/>
          <a:srcRect/>
          <a:stretch>
            <a:fillRect/>
          </a:stretch>
        </p:blipFill>
        <p:spPr bwMode="auto">
          <a:xfrm>
            <a:off x="2667000" y="990600"/>
            <a:ext cx="3302113" cy="4267201"/>
          </a:xfrm>
          <a:prstGeom prst="rect">
            <a:avLst/>
          </a:prstGeom>
          <a:ln>
            <a:noFill/>
          </a:ln>
          <a:effectLst>
            <a:outerShdw blurRad="292100" dist="139700" dir="2700000" algn="tl" rotWithShape="0">
              <a:srgbClr val="333333">
                <a:alpha val="65000"/>
              </a:srgbClr>
            </a:outerShdw>
          </a:effectLst>
        </p:spPr>
      </p:pic>
      <p:pic>
        <p:nvPicPr>
          <p:cNvPr id="1031" name="Picture 7"/>
          <p:cNvPicPr>
            <a:picLocks noChangeAspect="1" noChangeArrowheads="1"/>
          </p:cNvPicPr>
          <p:nvPr/>
        </p:nvPicPr>
        <p:blipFill>
          <a:blip r:embed="rId7" cstate="print"/>
          <a:srcRect t="1637"/>
          <a:stretch>
            <a:fillRect/>
          </a:stretch>
        </p:blipFill>
        <p:spPr bwMode="auto">
          <a:xfrm>
            <a:off x="4572000" y="838200"/>
            <a:ext cx="3589703" cy="4578072"/>
          </a:xfrm>
          <a:prstGeom prst="rect">
            <a:avLst/>
          </a:prstGeom>
          <a:ln>
            <a:noFill/>
          </a:ln>
          <a:effectLst>
            <a:outerShdw blurRad="292100" dist="139700" dir="2700000" algn="tl" rotWithShape="0">
              <a:srgbClr val="333333">
                <a:alpha val="65000"/>
              </a:srgbClr>
            </a:outerShdw>
          </a:effectLst>
        </p:spPr>
      </p:pic>
      <p:pic>
        <p:nvPicPr>
          <p:cNvPr id="1032" name="Picture 8"/>
          <p:cNvPicPr>
            <a:picLocks noChangeAspect="1" noChangeArrowheads="1"/>
          </p:cNvPicPr>
          <p:nvPr/>
        </p:nvPicPr>
        <p:blipFill>
          <a:blip r:embed="rId8" cstate="print"/>
          <a:srcRect l="2273"/>
          <a:stretch>
            <a:fillRect/>
          </a:stretch>
        </p:blipFill>
        <p:spPr bwMode="auto">
          <a:xfrm>
            <a:off x="381000" y="914400"/>
            <a:ext cx="3276600" cy="4730592"/>
          </a:xfrm>
          <a:prstGeom prst="rect">
            <a:avLst/>
          </a:prstGeom>
          <a:ln>
            <a:noFill/>
          </a:ln>
          <a:effectLst>
            <a:outerShdw blurRad="292100" dist="139700" dir="2700000" algn="tl" rotWithShape="0">
              <a:srgbClr val="333333">
                <a:alpha val="65000"/>
              </a:srgbClr>
            </a:outerShdw>
          </a:effectLst>
        </p:spPr>
      </p:pic>
      <p:pic>
        <p:nvPicPr>
          <p:cNvPr id="1030" name="Picture 6"/>
          <p:cNvPicPr>
            <a:picLocks noChangeAspect="1" noChangeArrowheads="1"/>
          </p:cNvPicPr>
          <p:nvPr/>
        </p:nvPicPr>
        <p:blipFill>
          <a:blip r:embed="rId9" cstate="print"/>
          <a:srcRect/>
          <a:stretch>
            <a:fillRect/>
          </a:stretch>
        </p:blipFill>
        <p:spPr bwMode="auto">
          <a:xfrm>
            <a:off x="4267200" y="1905000"/>
            <a:ext cx="4419600" cy="3124639"/>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10" cstate="print"/>
          <a:srcRect/>
          <a:stretch>
            <a:fillRect/>
          </a:stretch>
        </p:blipFill>
        <p:spPr bwMode="auto">
          <a:xfrm>
            <a:off x="3124200" y="2133600"/>
            <a:ext cx="3200399" cy="4148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363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5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7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EBFM Framework</a:t>
            </a:r>
            <a:endParaRPr lang="en-US" dirty="0"/>
          </a:p>
        </p:txBody>
      </p:sp>
      <p:graphicFrame>
        <p:nvGraphicFramePr>
          <p:cNvPr id="6" name="Content Placeholder 5"/>
          <p:cNvGraphicFramePr>
            <a:graphicFrameLocks noGrp="1"/>
          </p:cNvGraphicFramePr>
          <p:nvPr>
            <p:ph sz="quarter" idx="1"/>
          </p:nvPr>
        </p:nvGraphicFramePr>
        <p:xfrm>
          <a:off x="533400" y="2362200"/>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rved Left Arrow 3"/>
          <p:cNvSpPr/>
          <p:nvPr/>
        </p:nvSpPr>
        <p:spPr>
          <a:xfrm rot="5400000">
            <a:off x="3707049" y="2769952"/>
            <a:ext cx="1806103" cy="58674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8" name="Group 7"/>
          <p:cNvGrpSpPr/>
          <p:nvPr/>
        </p:nvGrpSpPr>
        <p:grpSpPr>
          <a:xfrm>
            <a:off x="4419600" y="4343400"/>
            <a:ext cx="2876846" cy="2247900"/>
            <a:chOff x="5889329" y="1600200"/>
            <a:chExt cx="2876846" cy="2247900"/>
          </a:xfrm>
        </p:grpSpPr>
        <p:pic>
          <p:nvPicPr>
            <p:cNvPr id="5" name="Picture 4"/>
            <p:cNvPicPr>
              <a:picLocks noChangeAspect="1"/>
            </p:cNvPicPr>
            <p:nvPr/>
          </p:nvPicPr>
          <p:blipFill>
            <a:blip r:embed="rId8" cstate="print"/>
            <a:stretch>
              <a:fillRect/>
            </a:stretch>
          </p:blipFill>
          <p:spPr>
            <a:xfrm>
              <a:off x="5889329" y="1997666"/>
              <a:ext cx="2876846" cy="185043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889329" y="1600200"/>
              <a:ext cx="2876846" cy="400110"/>
            </a:xfrm>
            <a:prstGeom prst="rect">
              <a:avLst/>
            </a:prstGeom>
            <a:solidFill>
              <a:schemeClr val="bg1"/>
            </a:solidFill>
          </p:spPr>
          <p:txBody>
            <a:bodyPr wrap="square" rtlCol="0" anchor="ctr">
              <a:spAutoFit/>
            </a:bodyPr>
            <a:lstStyle/>
            <a:p>
              <a:pPr algn="ctr"/>
              <a:r>
                <a:rPr lang="en-US" sz="2000" dirty="0" smtClean="0"/>
                <a:t>Ecosystem Indicators</a:t>
              </a:r>
              <a:endParaRPr lang="en-US" sz="2000" dirty="0"/>
            </a:p>
          </p:txBody>
        </p:sp>
      </p:grpSp>
    </p:spTree>
    <p:extLst>
      <p:ext uri="{BB962C8B-B14F-4D97-AF65-F5344CB8AC3E}">
        <p14:creationId xmlns:p14="http://schemas.microsoft.com/office/powerpoint/2010/main" val="23508272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Indicator Taxonomies</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Indicators have had several “taxonomies</a:t>
            </a:r>
            <a:r>
              <a:rPr lang="en-US" dirty="0" smtClean="0"/>
              <a:t>”, e.g.,</a:t>
            </a:r>
            <a:endParaRPr lang="en-US" dirty="0"/>
          </a:p>
          <a:p>
            <a:r>
              <a:rPr lang="en-US" dirty="0"/>
              <a:t>Pressure (Dose, Stressor)-State-Response</a:t>
            </a:r>
          </a:p>
          <a:p>
            <a:r>
              <a:rPr lang="en-US" dirty="0"/>
              <a:t>Heuristic-Strategic-Tactical</a:t>
            </a:r>
          </a:p>
          <a:p>
            <a:r>
              <a:rPr lang="en-US" dirty="0"/>
              <a:t>Conceptual-Strategic-Operational Objectives</a:t>
            </a:r>
          </a:p>
          <a:p>
            <a:r>
              <a:rPr lang="en-US" dirty="0"/>
              <a:t>System-Response-Performance</a:t>
            </a:r>
          </a:p>
          <a:p>
            <a:pPr marL="0" indent="0">
              <a:buNone/>
            </a:pPr>
            <a:endParaRPr lang="en-US" dirty="0" smtClean="0"/>
          </a:p>
          <a:p>
            <a:pPr marL="0" indent="0">
              <a:buNone/>
            </a:pPr>
            <a:r>
              <a:rPr lang="en-US" dirty="0"/>
              <a:t>L</a:t>
            </a:r>
            <a:r>
              <a:rPr lang="en-US" dirty="0" smtClean="0"/>
              <a:t>oosely </a:t>
            </a:r>
            <a:r>
              <a:rPr lang="en-US" dirty="0"/>
              <a:t>group into:</a:t>
            </a:r>
          </a:p>
          <a:p>
            <a:r>
              <a:rPr lang="en-US" b="1" dirty="0" smtClean="0"/>
              <a:t>Status</a:t>
            </a:r>
            <a:r>
              <a:rPr lang="en-US" dirty="0" smtClean="0"/>
              <a:t> </a:t>
            </a:r>
            <a:r>
              <a:rPr lang="en-US" dirty="0"/>
              <a:t>indicators</a:t>
            </a:r>
          </a:p>
          <a:p>
            <a:r>
              <a:rPr lang="en-US" b="1" dirty="0" smtClean="0"/>
              <a:t>Management</a:t>
            </a:r>
            <a:r>
              <a:rPr lang="en-US" dirty="0" smtClean="0"/>
              <a:t> </a:t>
            </a:r>
            <a:r>
              <a:rPr lang="en-US" dirty="0"/>
              <a:t>indicators</a:t>
            </a:r>
          </a:p>
          <a:p>
            <a:pPr marL="0" indent="0">
              <a:buNone/>
            </a:pPr>
            <a:endParaRPr lang="en-US" dirty="0" smtClean="0"/>
          </a:p>
          <a:p>
            <a:pPr marL="0" indent="0">
              <a:buNone/>
            </a:pPr>
            <a:r>
              <a:rPr lang="en-US" b="1" dirty="0" smtClean="0"/>
              <a:t>Key point</a:t>
            </a:r>
            <a:r>
              <a:rPr lang="en-US" dirty="0" smtClean="0"/>
              <a:t>: They </a:t>
            </a:r>
            <a:r>
              <a:rPr lang="en-US" dirty="0"/>
              <a:t>are used at all steps in </a:t>
            </a:r>
            <a:r>
              <a:rPr lang="en-US" dirty="0" smtClean="0"/>
              <a:t>an Ecosystem Based Management process.</a:t>
            </a:r>
            <a:endParaRPr lang="en-US" dirty="0"/>
          </a:p>
        </p:txBody>
      </p:sp>
    </p:spTree>
    <p:extLst>
      <p:ext uri="{BB962C8B-B14F-4D97-AF65-F5344CB8AC3E}">
        <p14:creationId xmlns:p14="http://schemas.microsoft.com/office/powerpoint/2010/main" val="147135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 indicators: </a:t>
            </a:r>
            <a:r>
              <a:rPr lang="en-US" b="1" dirty="0" smtClean="0"/>
              <a:t>Status</a:t>
            </a:r>
            <a:endParaRPr lang="en-US" b="1" dirty="0"/>
          </a:p>
        </p:txBody>
      </p:sp>
      <p:sp>
        <p:nvSpPr>
          <p:cNvPr id="3" name="Content Placeholder 2"/>
          <p:cNvSpPr>
            <a:spLocks noGrp="1"/>
          </p:cNvSpPr>
          <p:nvPr>
            <p:ph idx="1"/>
          </p:nvPr>
        </p:nvSpPr>
        <p:spPr/>
        <p:txBody>
          <a:bodyPr>
            <a:normAutofit fontScale="92500" lnSpcReduction="10000"/>
          </a:bodyPr>
          <a:lstStyle/>
          <a:p>
            <a:r>
              <a:rPr lang="en-US" dirty="0"/>
              <a:t>Assess historical ecosystem trends and influences</a:t>
            </a:r>
          </a:p>
          <a:p>
            <a:pPr lvl="1"/>
            <a:r>
              <a:rPr lang="en-US" dirty="0" smtClean="0"/>
              <a:t>Species-specific and </a:t>
            </a:r>
            <a:r>
              <a:rPr lang="en-US" dirty="0"/>
              <a:t>Systemic indicators</a:t>
            </a:r>
          </a:p>
          <a:p>
            <a:pPr lvl="1"/>
            <a:r>
              <a:rPr lang="en-US" dirty="0" smtClean="0"/>
              <a:t>What </a:t>
            </a:r>
            <a:r>
              <a:rPr lang="en-US" dirty="0"/>
              <a:t>is the recent history?</a:t>
            </a:r>
          </a:p>
          <a:p>
            <a:endParaRPr lang="en-US" dirty="0"/>
          </a:p>
          <a:p>
            <a:r>
              <a:rPr lang="en-US" dirty="0" smtClean="0"/>
              <a:t>Determine </a:t>
            </a:r>
            <a:r>
              <a:rPr lang="en-US" dirty="0"/>
              <a:t>status of present ecosystem state</a:t>
            </a:r>
          </a:p>
          <a:p>
            <a:pPr lvl="1"/>
            <a:r>
              <a:rPr lang="en-US" dirty="0" smtClean="0"/>
              <a:t>Where </a:t>
            </a:r>
            <a:r>
              <a:rPr lang="en-US" dirty="0"/>
              <a:t>are we relative to where we want to </a:t>
            </a:r>
            <a:r>
              <a:rPr lang="en-US" dirty="0" smtClean="0"/>
              <a:t>be?</a:t>
            </a:r>
            <a:endParaRPr lang="en-US" dirty="0"/>
          </a:p>
          <a:p>
            <a:endParaRPr lang="en-US" dirty="0"/>
          </a:p>
          <a:p>
            <a:r>
              <a:rPr lang="en-US" dirty="0" smtClean="0"/>
              <a:t>Provide </a:t>
            </a:r>
            <a:r>
              <a:rPr lang="en-US" dirty="0"/>
              <a:t>forecasts for future ecosystem attributes</a:t>
            </a:r>
          </a:p>
          <a:p>
            <a:pPr lvl="1"/>
            <a:r>
              <a:rPr lang="en-US" dirty="0" smtClean="0"/>
              <a:t>In </a:t>
            </a:r>
            <a:r>
              <a:rPr lang="en-US" dirty="0"/>
              <a:t>short-, medium-, and long-term</a:t>
            </a:r>
          </a:p>
          <a:p>
            <a:pPr lvl="1"/>
            <a:r>
              <a:rPr lang="en-US" dirty="0" smtClean="0"/>
              <a:t>What </a:t>
            </a:r>
            <a:r>
              <a:rPr lang="en-US" dirty="0"/>
              <a:t>are the effects of trends/variations in abiotic factors?</a:t>
            </a:r>
          </a:p>
          <a:p>
            <a:pPr lvl="1"/>
            <a:r>
              <a:rPr lang="en-US" dirty="0" smtClean="0"/>
              <a:t>What </a:t>
            </a:r>
            <a:r>
              <a:rPr lang="en-US" dirty="0"/>
              <a:t>are the effects on other </a:t>
            </a:r>
            <a:r>
              <a:rPr lang="en-US" dirty="0" smtClean="0"/>
              <a:t>biota?</a:t>
            </a:r>
            <a:endParaRPr lang="en-US" dirty="0"/>
          </a:p>
          <a:p>
            <a:endParaRPr lang="en-US" dirty="0"/>
          </a:p>
        </p:txBody>
      </p:sp>
    </p:spTree>
    <p:extLst>
      <p:ext uri="{BB962C8B-B14F-4D97-AF65-F5344CB8AC3E}">
        <p14:creationId xmlns:p14="http://schemas.microsoft.com/office/powerpoint/2010/main" val="4132865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 indicators: </a:t>
            </a:r>
            <a:r>
              <a:rPr lang="en-US" b="1" dirty="0" smtClean="0"/>
              <a:t>Management</a:t>
            </a:r>
            <a:endParaRPr lang="en-US" b="1" dirty="0"/>
          </a:p>
        </p:txBody>
      </p:sp>
      <p:sp>
        <p:nvSpPr>
          <p:cNvPr id="3" name="Content Placeholder 2"/>
          <p:cNvSpPr>
            <a:spLocks noGrp="1"/>
          </p:cNvSpPr>
          <p:nvPr>
            <p:ph idx="1"/>
          </p:nvPr>
        </p:nvSpPr>
        <p:spPr/>
        <p:txBody>
          <a:bodyPr>
            <a:normAutofit fontScale="92500"/>
          </a:bodyPr>
          <a:lstStyle/>
          <a:p>
            <a:r>
              <a:rPr lang="en-US" dirty="0"/>
              <a:t>Set thresholds and limits</a:t>
            </a:r>
          </a:p>
          <a:p>
            <a:pPr lvl="1"/>
            <a:r>
              <a:rPr lang="en-US" dirty="0" smtClean="0"/>
              <a:t>What </a:t>
            </a:r>
            <a:r>
              <a:rPr lang="en-US" dirty="0"/>
              <a:t>do we know </a:t>
            </a:r>
            <a:r>
              <a:rPr lang="en-US" dirty="0" smtClean="0"/>
              <a:t>that is precautionary?</a:t>
            </a:r>
            <a:endParaRPr lang="en-US" dirty="0"/>
          </a:p>
          <a:p>
            <a:pPr lvl="1"/>
            <a:r>
              <a:rPr lang="en-US" dirty="0" smtClean="0"/>
              <a:t>If </a:t>
            </a:r>
            <a:r>
              <a:rPr lang="en-US" dirty="0"/>
              <a:t>not able to pick what ecosystem state is desirable, </a:t>
            </a:r>
            <a:r>
              <a:rPr lang="en-US" dirty="0" smtClean="0"/>
              <a:t>at least </a:t>
            </a:r>
            <a:r>
              <a:rPr lang="en-US" dirty="0"/>
              <a:t>what states </a:t>
            </a:r>
            <a:r>
              <a:rPr lang="en-US" dirty="0" smtClean="0"/>
              <a:t>do we </a:t>
            </a:r>
            <a:r>
              <a:rPr lang="en-US" dirty="0"/>
              <a:t>want to </a:t>
            </a:r>
            <a:r>
              <a:rPr lang="en-US" dirty="0" smtClean="0"/>
              <a:t>avoid?</a:t>
            </a:r>
            <a:endParaRPr lang="en-US" dirty="0"/>
          </a:p>
          <a:p>
            <a:endParaRPr lang="en-US" dirty="0"/>
          </a:p>
          <a:p>
            <a:r>
              <a:rPr lang="en-US" sz="3100" dirty="0" smtClean="0"/>
              <a:t>Evaluate </a:t>
            </a:r>
            <a:r>
              <a:rPr lang="en-US" sz="3100" dirty="0"/>
              <a:t>performance of past management actions  </a:t>
            </a:r>
          </a:p>
          <a:p>
            <a:pPr lvl="1"/>
            <a:r>
              <a:rPr lang="en-US" dirty="0" smtClean="0"/>
              <a:t>Are </a:t>
            </a:r>
            <a:r>
              <a:rPr lang="en-US" dirty="0"/>
              <a:t>we where we want to </a:t>
            </a:r>
            <a:r>
              <a:rPr lang="en-US" dirty="0" smtClean="0"/>
              <a:t>be?</a:t>
            </a:r>
            <a:endParaRPr lang="en-US" dirty="0"/>
          </a:p>
          <a:p>
            <a:endParaRPr lang="en-US" dirty="0"/>
          </a:p>
          <a:p>
            <a:r>
              <a:rPr lang="en-US" dirty="0" smtClean="0"/>
              <a:t>Invoke </a:t>
            </a:r>
            <a:r>
              <a:rPr lang="en-US" dirty="0"/>
              <a:t>control rules </a:t>
            </a:r>
          </a:p>
          <a:p>
            <a:pPr lvl="1"/>
            <a:r>
              <a:rPr lang="en-US" dirty="0" smtClean="0"/>
              <a:t>What </a:t>
            </a:r>
            <a:r>
              <a:rPr lang="en-US" dirty="0"/>
              <a:t>actions need to be taken to achieve </a:t>
            </a:r>
            <a:r>
              <a:rPr lang="en-US" dirty="0" smtClean="0"/>
              <a:t>objectives?</a:t>
            </a:r>
            <a:endParaRPr lang="en-US" dirty="0"/>
          </a:p>
          <a:p>
            <a:pPr lvl="1"/>
            <a:r>
              <a:rPr lang="en-US" dirty="0" smtClean="0"/>
              <a:t>What </a:t>
            </a:r>
            <a:r>
              <a:rPr lang="en-US" dirty="0"/>
              <a:t>are the </a:t>
            </a:r>
            <a:r>
              <a:rPr lang="en-US" dirty="0" smtClean="0"/>
              <a:t>effects </a:t>
            </a:r>
            <a:r>
              <a:rPr lang="en-US" dirty="0"/>
              <a:t>of alternative policy </a:t>
            </a:r>
            <a:r>
              <a:rPr lang="en-US" dirty="0" smtClean="0"/>
              <a:t>choices? </a:t>
            </a:r>
            <a:endParaRPr lang="en-US" dirty="0"/>
          </a:p>
          <a:p>
            <a:endParaRPr lang="en-US" dirty="0"/>
          </a:p>
        </p:txBody>
      </p:sp>
    </p:spTree>
    <p:extLst>
      <p:ext uri="{BB962C8B-B14F-4D97-AF65-F5344CB8AC3E}">
        <p14:creationId xmlns:p14="http://schemas.microsoft.com/office/powerpoint/2010/main" val="26996379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Indicators: </a:t>
            </a:r>
            <a:r>
              <a:rPr lang="en-US" dirty="0" smtClean="0"/>
              <a:t>Which </a:t>
            </a:r>
            <a:r>
              <a:rPr lang="en-US" dirty="0"/>
              <a:t>ones and how many?</a:t>
            </a:r>
          </a:p>
        </p:txBody>
      </p:sp>
      <p:sp>
        <p:nvSpPr>
          <p:cNvPr id="3" name="Content Placeholder 2"/>
          <p:cNvSpPr>
            <a:spLocks noGrp="1"/>
          </p:cNvSpPr>
          <p:nvPr>
            <p:ph idx="1"/>
          </p:nvPr>
        </p:nvSpPr>
        <p:spPr/>
        <p:txBody>
          <a:bodyPr/>
          <a:lstStyle/>
          <a:p>
            <a:r>
              <a:rPr lang="en-US" dirty="0"/>
              <a:t>At least initially, Status Indicators should be as inclusive as </a:t>
            </a:r>
            <a:r>
              <a:rPr lang="en-US" dirty="0" smtClean="0"/>
              <a:t>possible (germane processes).</a:t>
            </a:r>
            <a:endParaRPr lang="en-US" dirty="0"/>
          </a:p>
          <a:p>
            <a:r>
              <a:rPr lang="en-US" dirty="0" smtClean="0"/>
              <a:t>Indicators </a:t>
            </a:r>
            <a:r>
              <a:rPr lang="en-US" dirty="0"/>
              <a:t>must span full range of appropriate biological, </a:t>
            </a:r>
            <a:r>
              <a:rPr lang="en-US" dirty="0" err="1"/>
              <a:t>physio</a:t>
            </a:r>
            <a:r>
              <a:rPr lang="en-US" dirty="0"/>
              <a:t>-</a:t>
            </a:r>
            <a:r>
              <a:rPr lang="en-US" dirty="0" smtClean="0"/>
              <a:t>chemical, and </a:t>
            </a:r>
            <a:r>
              <a:rPr lang="en-US" dirty="0"/>
              <a:t>socio-economic </a:t>
            </a:r>
            <a:r>
              <a:rPr lang="en-US" dirty="0" smtClean="0"/>
              <a:t>factors.</a:t>
            </a:r>
            <a:endParaRPr lang="en-US" dirty="0"/>
          </a:p>
          <a:p>
            <a:r>
              <a:rPr lang="en-US" dirty="0" smtClean="0"/>
              <a:t>The </a:t>
            </a:r>
            <a:r>
              <a:rPr lang="en-US" dirty="0"/>
              <a:t>global experience is that a long “laundry list” of indicators is not immediately helpful for </a:t>
            </a:r>
            <a:r>
              <a:rPr lang="en-US" dirty="0" smtClean="0"/>
              <a:t>EBFM.</a:t>
            </a:r>
            <a:endParaRPr lang="en-US" dirty="0"/>
          </a:p>
        </p:txBody>
      </p:sp>
    </p:spTree>
    <p:extLst>
      <p:ext uri="{BB962C8B-B14F-4D97-AF65-F5344CB8AC3E}">
        <p14:creationId xmlns:p14="http://schemas.microsoft.com/office/powerpoint/2010/main" val="15274132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Vetting </a:t>
            </a:r>
            <a:r>
              <a:rPr lang="en-US" dirty="0" smtClean="0"/>
              <a:t>Indicators</a:t>
            </a:r>
            <a:endParaRPr lang="en-US" dirty="0"/>
          </a:p>
        </p:txBody>
      </p:sp>
      <p:sp>
        <p:nvSpPr>
          <p:cNvPr id="3" name="Content Placeholder 2"/>
          <p:cNvSpPr>
            <a:spLocks noGrp="1"/>
          </p:cNvSpPr>
          <p:nvPr>
            <p:ph idx="1"/>
          </p:nvPr>
        </p:nvSpPr>
        <p:spPr/>
        <p:txBody>
          <a:bodyPr/>
          <a:lstStyle/>
          <a:p>
            <a:pPr marL="0" indent="0">
              <a:buNone/>
            </a:pPr>
            <a:r>
              <a:rPr lang="en-US" dirty="0"/>
              <a:t>Desirable Properties of Indicators</a:t>
            </a:r>
            <a:r>
              <a:rPr lang="en-US" dirty="0" smtClean="0"/>
              <a:t>:</a:t>
            </a:r>
            <a:endParaRPr lang="en-US" dirty="0"/>
          </a:p>
          <a:p>
            <a:r>
              <a:rPr lang="en-US" dirty="0" smtClean="0"/>
              <a:t>Directional</a:t>
            </a:r>
            <a:endParaRPr lang="en-US" dirty="0"/>
          </a:p>
          <a:p>
            <a:r>
              <a:rPr lang="en-US" dirty="0" smtClean="0"/>
              <a:t>Sensitive </a:t>
            </a:r>
            <a:r>
              <a:rPr lang="en-US" dirty="0"/>
              <a:t>to change</a:t>
            </a:r>
          </a:p>
          <a:p>
            <a:r>
              <a:rPr lang="en-US" dirty="0" smtClean="0"/>
              <a:t>Range </a:t>
            </a:r>
            <a:r>
              <a:rPr lang="en-US" dirty="0"/>
              <a:t>spans natural variability</a:t>
            </a:r>
          </a:p>
          <a:p>
            <a:r>
              <a:rPr lang="en-US" dirty="0" smtClean="0"/>
              <a:t>Precision </a:t>
            </a:r>
            <a:r>
              <a:rPr lang="en-US" dirty="0"/>
              <a:t>and variance estimable &amp; reasonable</a:t>
            </a:r>
          </a:p>
          <a:p>
            <a:r>
              <a:rPr lang="en-US" dirty="0" smtClean="0"/>
              <a:t>Unambiguous</a:t>
            </a:r>
            <a:endParaRPr lang="en-US" dirty="0"/>
          </a:p>
          <a:p>
            <a:r>
              <a:rPr lang="en-US" dirty="0" smtClean="0"/>
              <a:t>Not </a:t>
            </a:r>
            <a:r>
              <a:rPr lang="en-US" dirty="0"/>
              <a:t>duplicative nor </a:t>
            </a:r>
            <a:r>
              <a:rPr lang="en-US" dirty="0" smtClean="0"/>
              <a:t>repetitive</a:t>
            </a:r>
            <a:endParaRPr lang="en-US" dirty="0"/>
          </a:p>
          <a:p>
            <a:r>
              <a:rPr lang="en-US" dirty="0" smtClean="0"/>
              <a:t>Expressive</a:t>
            </a:r>
            <a:r>
              <a:rPr lang="en-US" dirty="0"/>
              <a:t>/representative of key processes</a:t>
            </a:r>
          </a:p>
          <a:p>
            <a:endParaRPr lang="en-US" dirty="0"/>
          </a:p>
        </p:txBody>
      </p:sp>
    </p:spTree>
    <p:extLst>
      <p:ext uri="{BB962C8B-B14F-4D97-AF65-F5344CB8AC3E}">
        <p14:creationId xmlns:p14="http://schemas.microsoft.com/office/powerpoint/2010/main" val="1094932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Culling Indicators</a:t>
            </a:r>
            <a:endParaRPr lang="en-US" dirty="0"/>
          </a:p>
        </p:txBody>
      </p:sp>
      <p:sp>
        <p:nvSpPr>
          <p:cNvPr id="3" name="Content Placeholder 2"/>
          <p:cNvSpPr>
            <a:spLocks noGrp="1"/>
          </p:cNvSpPr>
          <p:nvPr>
            <p:ph idx="1"/>
          </p:nvPr>
        </p:nvSpPr>
        <p:spPr>
          <a:xfrm>
            <a:off x="457200" y="1218634"/>
            <a:ext cx="8229600" cy="5588417"/>
          </a:xfrm>
        </p:spPr>
        <p:txBody>
          <a:bodyPr>
            <a:normAutofit lnSpcReduction="10000"/>
          </a:bodyPr>
          <a:lstStyle/>
          <a:p>
            <a:r>
              <a:rPr lang="en-US" dirty="0"/>
              <a:t>Indicators </a:t>
            </a:r>
            <a:r>
              <a:rPr lang="en-US" dirty="0" smtClean="0"/>
              <a:t>should </a:t>
            </a:r>
            <a:r>
              <a:rPr lang="en-US" dirty="0"/>
              <a:t>map to </a:t>
            </a:r>
            <a:r>
              <a:rPr lang="en-US" dirty="0" smtClean="0"/>
              <a:t>key</a:t>
            </a:r>
            <a:br>
              <a:rPr lang="en-US" dirty="0" smtClean="0"/>
            </a:br>
            <a:r>
              <a:rPr lang="en-US" dirty="0" smtClean="0"/>
              <a:t>processes in ecosystems.</a:t>
            </a:r>
            <a:endParaRPr lang="en-US" dirty="0"/>
          </a:p>
          <a:p>
            <a:r>
              <a:rPr lang="en-US" dirty="0"/>
              <a:t>Indicators need to map to stated (or </a:t>
            </a:r>
            <a:r>
              <a:rPr lang="en-US" dirty="0" smtClean="0"/>
              <a:t>unstated </a:t>
            </a:r>
            <a:r>
              <a:rPr lang="en-US" dirty="0"/>
              <a:t>but legislatively mandated) objectives and </a:t>
            </a:r>
            <a:r>
              <a:rPr lang="en-US" dirty="0" smtClean="0"/>
              <a:t>criteria. </a:t>
            </a:r>
            <a:endParaRPr lang="en-US" dirty="0"/>
          </a:p>
          <a:p>
            <a:r>
              <a:rPr lang="en-US" dirty="0"/>
              <a:t>Broad stakeholder involvement in selecting and identifying indicators assists their </a:t>
            </a:r>
            <a:r>
              <a:rPr lang="en-US" dirty="0" smtClean="0"/>
              <a:t>use and acceptance </a:t>
            </a:r>
            <a:r>
              <a:rPr lang="en-US" dirty="0"/>
              <a:t>later on in the management </a:t>
            </a:r>
            <a:r>
              <a:rPr lang="en-US" dirty="0" smtClean="0"/>
              <a:t>process.</a:t>
            </a:r>
            <a:endParaRPr lang="en-US" dirty="0"/>
          </a:p>
          <a:p>
            <a:r>
              <a:rPr lang="en-US" dirty="0"/>
              <a:t>General protocols exist for the selection of desirable indicators for </a:t>
            </a:r>
            <a:r>
              <a:rPr lang="en-US" dirty="0" smtClean="0"/>
              <a:t>EBFM.</a:t>
            </a:r>
            <a:endParaRPr lang="en-US" dirty="0"/>
          </a:p>
          <a:p>
            <a:endParaRPr lang="en-US" dirty="0"/>
          </a:p>
        </p:txBody>
      </p:sp>
      <p:grpSp>
        <p:nvGrpSpPr>
          <p:cNvPr id="4" name="Group 3"/>
          <p:cNvGrpSpPr/>
          <p:nvPr/>
        </p:nvGrpSpPr>
        <p:grpSpPr>
          <a:xfrm>
            <a:off x="6014669" y="67000"/>
            <a:ext cx="3129331" cy="2178097"/>
            <a:chOff x="5029200" y="2514600"/>
            <a:chExt cx="4073882" cy="2943997"/>
          </a:xfrm>
        </p:grpSpPr>
        <p:pic>
          <p:nvPicPr>
            <p:cNvPr id="5" name="Picture 4" descr="lasso.jpg"/>
            <p:cNvPicPr>
              <a:picLocks noChangeAspect="1"/>
            </p:cNvPicPr>
            <p:nvPr/>
          </p:nvPicPr>
          <p:blipFill>
            <a:blip r:embed="rId2" cstate="print"/>
            <a:stretch>
              <a:fillRect/>
            </a:stretch>
          </p:blipFill>
          <p:spPr>
            <a:xfrm>
              <a:off x="5029200" y="2514600"/>
              <a:ext cx="4038600" cy="2681883"/>
            </a:xfrm>
            <a:prstGeom prst="rect">
              <a:avLst/>
            </a:prstGeom>
          </p:spPr>
        </p:pic>
        <p:sp>
          <p:nvSpPr>
            <p:cNvPr id="6" name="TextBox 5"/>
            <p:cNvSpPr txBox="1"/>
            <p:nvPr/>
          </p:nvSpPr>
          <p:spPr>
            <a:xfrm>
              <a:off x="7336897" y="5042594"/>
              <a:ext cx="1766185" cy="416003"/>
            </a:xfrm>
            <a:prstGeom prst="rect">
              <a:avLst/>
            </a:prstGeom>
            <a:noFill/>
          </p:spPr>
          <p:txBody>
            <a:bodyPr wrap="square" rtlCol="0">
              <a:spAutoFit/>
            </a:bodyPr>
            <a:lstStyle/>
            <a:p>
              <a:r>
                <a:rPr lang="en-US" sz="1400" dirty="0" smtClean="0"/>
                <a:t>Brian Howell ©</a:t>
              </a:r>
              <a:endParaRPr lang="en-US" sz="1400" dirty="0"/>
            </a:p>
          </p:txBody>
        </p:sp>
      </p:grpSp>
    </p:spTree>
    <p:extLst>
      <p:ext uri="{BB962C8B-B14F-4D97-AF65-F5344CB8AC3E}">
        <p14:creationId xmlns:p14="http://schemas.microsoft.com/office/powerpoint/2010/main" val="39425335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Usual Categories/Classes of EBFM </a:t>
            </a:r>
            <a:r>
              <a:rPr lang="en-US" dirty="0" smtClean="0"/>
              <a:t>indicators</a:t>
            </a:r>
            <a:endParaRPr lang="en-US" dirty="0"/>
          </a:p>
        </p:txBody>
      </p:sp>
      <p:sp>
        <p:nvSpPr>
          <p:cNvPr id="3" name="Content Placeholder 2"/>
          <p:cNvSpPr>
            <a:spLocks noGrp="1"/>
          </p:cNvSpPr>
          <p:nvPr>
            <p:ph idx="1"/>
          </p:nvPr>
        </p:nvSpPr>
        <p:spPr>
          <a:xfrm>
            <a:off x="457200" y="1051870"/>
            <a:ext cx="8229600" cy="5806130"/>
          </a:xfrm>
        </p:spPr>
        <p:txBody>
          <a:bodyPr>
            <a:normAutofit lnSpcReduction="10000"/>
          </a:bodyPr>
          <a:lstStyle/>
          <a:p>
            <a:r>
              <a:rPr lang="en-US" dirty="0"/>
              <a:t>Biological:</a:t>
            </a:r>
          </a:p>
          <a:p>
            <a:pPr lvl="1"/>
            <a:r>
              <a:rPr lang="en-US" dirty="0"/>
              <a:t>Size</a:t>
            </a:r>
          </a:p>
          <a:p>
            <a:pPr lvl="1"/>
            <a:r>
              <a:rPr lang="en-US" dirty="0"/>
              <a:t>Production </a:t>
            </a:r>
          </a:p>
          <a:p>
            <a:pPr lvl="1"/>
            <a:r>
              <a:rPr lang="en-US" dirty="0"/>
              <a:t>Diversity</a:t>
            </a:r>
          </a:p>
          <a:p>
            <a:pPr lvl="1"/>
            <a:r>
              <a:rPr lang="en-US" dirty="0"/>
              <a:t>“Canary” species</a:t>
            </a:r>
          </a:p>
          <a:p>
            <a:r>
              <a:rPr lang="en-US" dirty="0"/>
              <a:t>Physical:</a:t>
            </a:r>
          </a:p>
          <a:p>
            <a:pPr lvl="1"/>
            <a:r>
              <a:rPr lang="en-US" dirty="0"/>
              <a:t>Habitat</a:t>
            </a:r>
          </a:p>
          <a:p>
            <a:pPr lvl="1"/>
            <a:r>
              <a:rPr lang="en-US" dirty="0" err="1"/>
              <a:t>Physio</a:t>
            </a:r>
            <a:r>
              <a:rPr lang="en-US" dirty="0"/>
              <a:t>-chemical </a:t>
            </a:r>
            <a:r>
              <a:rPr lang="en-US" dirty="0" smtClean="0"/>
              <a:t>regime</a:t>
            </a:r>
            <a:endParaRPr lang="en-US" dirty="0"/>
          </a:p>
          <a:p>
            <a:r>
              <a:rPr lang="en-US" dirty="0" smtClean="0"/>
              <a:t>Socio-economic</a:t>
            </a:r>
            <a:r>
              <a:rPr lang="en-US" dirty="0"/>
              <a:t>:</a:t>
            </a:r>
          </a:p>
          <a:p>
            <a:pPr lvl="1"/>
            <a:r>
              <a:rPr lang="en-US" dirty="0"/>
              <a:t>Fisheries capacity</a:t>
            </a:r>
          </a:p>
          <a:p>
            <a:pPr lvl="1"/>
            <a:r>
              <a:rPr lang="en-US" dirty="0"/>
              <a:t>Management Performance </a:t>
            </a:r>
            <a:r>
              <a:rPr lang="en-US" dirty="0" smtClean="0"/>
              <a:t>– Response</a:t>
            </a:r>
          </a:p>
          <a:p>
            <a:endParaRPr lang="en-US" dirty="0"/>
          </a:p>
        </p:txBody>
      </p:sp>
    </p:spTree>
    <p:extLst>
      <p:ext uri="{BB962C8B-B14F-4D97-AF65-F5344CB8AC3E}">
        <p14:creationId xmlns:p14="http://schemas.microsoft.com/office/powerpoint/2010/main" val="40269394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5 at 11.37.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694" y="0"/>
            <a:ext cx="6785306" cy="6774769"/>
          </a:xfrm>
          <a:prstGeom prst="rect">
            <a:avLst/>
          </a:prstGeom>
        </p:spPr>
      </p:pic>
      <p:pic>
        <p:nvPicPr>
          <p:cNvPr id="3" name="Picture 2" descr="Screen Shot 2015-02-06 at 8.22.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145" y="5693284"/>
            <a:ext cx="7145855" cy="1395297"/>
          </a:xfrm>
          <a:prstGeom prst="rect">
            <a:avLst/>
          </a:prstGeom>
        </p:spPr>
      </p:pic>
      <p:sp>
        <p:nvSpPr>
          <p:cNvPr id="4" name="TextBox 3"/>
          <p:cNvSpPr txBox="1"/>
          <p:nvPr/>
        </p:nvSpPr>
        <p:spPr>
          <a:xfrm>
            <a:off x="564484" y="808144"/>
            <a:ext cx="2809591" cy="5016758"/>
          </a:xfrm>
          <a:prstGeom prst="rect">
            <a:avLst/>
          </a:prstGeom>
          <a:noFill/>
        </p:spPr>
        <p:txBody>
          <a:bodyPr wrap="square" rtlCol="0">
            <a:spAutoFit/>
          </a:bodyPr>
          <a:lstStyle/>
          <a:p>
            <a:r>
              <a:rPr lang="en-US" sz="2000" dirty="0" smtClean="0"/>
              <a:t>A common </a:t>
            </a:r>
            <a:r>
              <a:rPr lang="en-US" sz="2000" dirty="0" err="1" smtClean="0"/>
              <a:t>foodweb</a:t>
            </a:r>
            <a:r>
              <a:rPr lang="en-US" sz="2000" dirty="0" smtClean="0"/>
              <a:t> structure indicator:</a:t>
            </a:r>
          </a:p>
          <a:p>
            <a:endParaRPr lang="en-US" sz="2000" dirty="0">
              <a:solidFill>
                <a:schemeClr val="accent1"/>
              </a:solidFill>
            </a:endParaRPr>
          </a:p>
          <a:p>
            <a:r>
              <a:rPr lang="en-US" sz="2000" dirty="0" smtClean="0">
                <a:solidFill>
                  <a:schemeClr val="accent1"/>
                </a:solidFill>
              </a:rPr>
              <a:t>Mean Trophic Level</a:t>
            </a:r>
          </a:p>
          <a:p>
            <a:r>
              <a:rPr lang="en-US" sz="2000" dirty="0" smtClean="0"/>
              <a:t>(Mean Trophic Index)</a:t>
            </a:r>
          </a:p>
          <a:p>
            <a:endParaRPr lang="en-US" sz="2000" dirty="0"/>
          </a:p>
          <a:p>
            <a:r>
              <a:rPr lang="en-US" sz="2000" dirty="0" smtClean="0"/>
              <a:t>Has received much attention.</a:t>
            </a:r>
          </a:p>
          <a:p>
            <a:endParaRPr lang="en-US" sz="2000" dirty="0"/>
          </a:p>
          <a:p>
            <a:r>
              <a:rPr lang="en-US" sz="2000" dirty="0" smtClean="0"/>
              <a:t>e.g., fishing down/through the </a:t>
            </a:r>
            <a:r>
              <a:rPr lang="en-US" sz="2000" dirty="0" err="1" smtClean="0"/>
              <a:t>foodweb</a:t>
            </a:r>
            <a:r>
              <a:rPr lang="en-US" sz="2000" dirty="0" smtClean="0"/>
              <a:t>.</a:t>
            </a:r>
          </a:p>
          <a:p>
            <a:endParaRPr lang="en-US" sz="2000" dirty="0"/>
          </a:p>
          <a:p>
            <a:r>
              <a:rPr lang="en-US" sz="2000" dirty="0" smtClean="0"/>
              <a:t>Work of Branch and others suggests caution when interpreting this indicator.</a:t>
            </a:r>
          </a:p>
        </p:txBody>
      </p:sp>
    </p:spTree>
    <p:extLst>
      <p:ext uri="{BB962C8B-B14F-4D97-AF65-F5344CB8AC3E}">
        <p14:creationId xmlns:p14="http://schemas.microsoft.com/office/powerpoint/2010/main" val="3406302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Ecosystem Indicators</a:t>
            </a:r>
          </a:p>
          <a:p>
            <a:pPr lvl="1"/>
            <a:r>
              <a:rPr lang="en-US" dirty="0" smtClean="0"/>
              <a:t>Indicator </a:t>
            </a:r>
            <a:r>
              <a:rPr lang="en-US" dirty="0"/>
              <a:t>Taxonomies &amp; Properties</a:t>
            </a:r>
          </a:p>
          <a:p>
            <a:pPr lvl="1"/>
            <a:r>
              <a:rPr lang="en-US" dirty="0"/>
              <a:t>Presenting Indicators</a:t>
            </a:r>
          </a:p>
          <a:p>
            <a:pPr lvl="1"/>
            <a:r>
              <a:rPr lang="en-US" dirty="0"/>
              <a:t>Using </a:t>
            </a:r>
            <a:r>
              <a:rPr lang="en-US" dirty="0" smtClean="0"/>
              <a:t>Indicators</a:t>
            </a:r>
          </a:p>
          <a:p>
            <a:pPr lvl="1"/>
            <a:endParaRPr lang="en-US" dirty="0"/>
          </a:p>
          <a:p>
            <a:r>
              <a:rPr lang="en-US" dirty="0" smtClean="0"/>
              <a:t>Discussion on:</a:t>
            </a:r>
          </a:p>
          <a:p>
            <a:pPr lvl="1"/>
            <a:r>
              <a:rPr lang="en-US" dirty="0" smtClean="0"/>
              <a:t>Hall </a:t>
            </a:r>
            <a:r>
              <a:rPr lang="en-US" dirty="0"/>
              <a:t>and </a:t>
            </a:r>
            <a:r>
              <a:rPr lang="en-US" dirty="0" err="1"/>
              <a:t>Mainprize</a:t>
            </a:r>
            <a:r>
              <a:rPr lang="en-US" dirty="0"/>
              <a:t> 2004</a:t>
            </a:r>
          </a:p>
          <a:p>
            <a:pPr lvl="1"/>
            <a:r>
              <a:rPr lang="en-US" dirty="0"/>
              <a:t>Halpern et al. 2012</a:t>
            </a:r>
          </a:p>
          <a:p>
            <a:pPr lvl="1"/>
            <a:r>
              <a:rPr lang="en-US" dirty="0" smtClean="0"/>
              <a:t>Jennings 2005</a:t>
            </a:r>
          </a:p>
          <a:p>
            <a:pPr lvl="1"/>
            <a:r>
              <a:rPr lang="en-US" dirty="0"/>
              <a:t>Link </a:t>
            </a:r>
            <a:r>
              <a:rPr lang="en-US" dirty="0" smtClean="0"/>
              <a:t>2005</a:t>
            </a:r>
          </a:p>
          <a:p>
            <a:endParaRPr lang="en-US" dirty="0"/>
          </a:p>
        </p:txBody>
      </p:sp>
    </p:spTree>
    <p:extLst>
      <p:ext uri="{BB962C8B-B14F-4D97-AF65-F5344CB8AC3E}">
        <p14:creationId xmlns:p14="http://schemas.microsoft.com/office/powerpoint/2010/main" val="1460377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Europe: Large Fish Indicator</a:t>
            </a:r>
            <a:endParaRPr lang="en-US" dirty="0"/>
          </a:p>
        </p:txBody>
      </p:sp>
      <p:sp>
        <p:nvSpPr>
          <p:cNvPr id="3" name="Content Placeholder 2"/>
          <p:cNvSpPr>
            <a:spLocks noGrp="1"/>
          </p:cNvSpPr>
          <p:nvPr>
            <p:ph idx="1"/>
          </p:nvPr>
        </p:nvSpPr>
        <p:spPr/>
        <p:txBody>
          <a:bodyPr>
            <a:normAutofit/>
          </a:bodyPr>
          <a:lstStyle/>
          <a:p>
            <a:pPr marL="0" indent="0">
              <a:buNone/>
            </a:pPr>
            <a:r>
              <a:rPr lang="en-GB" sz="2400" dirty="0"/>
              <a:t>Variation in the redefined proportion of LFI </a:t>
            </a:r>
            <a:r>
              <a:rPr lang="en-GB" sz="2400" dirty="0" smtClean="0"/>
              <a:t>for </a:t>
            </a:r>
            <a:r>
              <a:rPr lang="en-GB" sz="2400" dirty="0"/>
              <a:t>the North Sea </a:t>
            </a:r>
            <a:r>
              <a:rPr lang="en-GB" sz="2400" dirty="0" err="1"/>
              <a:t>demersal</a:t>
            </a:r>
            <a:r>
              <a:rPr lang="en-GB" sz="2400" dirty="0"/>
              <a:t> fish </a:t>
            </a:r>
            <a:r>
              <a:rPr lang="en-GB" sz="2400" dirty="0" smtClean="0"/>
              <a:t>community. </a:t>
            </a:r>
            <a:r>
              <a:rPr lang="en-GB" sz="2400" dirty="0"/>
              <a:t>(</a:t>
            </a:r>
            <a:r>
              <a:rPr lang="en-GB" sz="2400" dirty="0" err="1"/>
              <a:t>Greenstreet</a:t>
            </a:r>
            <a:r>
              <a:rPr lang="en-GB" sz="2400" dirty="0"/>
              <a:t> et al., 2011</a:t>
            </a:r>
            <a:r>
              <a:rPr lang="en-GB" sz="2400" dirty="0" smtClean="0"/>
              <a:t>)</a:t>
            </a:r>
            <a:endParaRPr lang="en-US" sz="2400" dirty="0"/>
          </a:p>
        </p:txBody>
      </p:sp>
      <p:pic>
        <p:nvPicPr>
          <p:cNvPr id="4" name="Picture 3"/>
          <p:cNvPicPr>
            <a:picLocks noChangeAspect="1"/>
          </p:cNvPicPr>
          <p:nvPr/>
        </p:nvPicPr>
        <p:blipFill>
          <a:blip r:embed="rId2"/>
          <a:stretch>
            <a:fillRect/>
          </a:stretch>
        </p:blipFill>
        <p:spPr>
          <a:xfrm>
            <a:off x="1541352" y="2123738"/>
            <a:ext cx="6156160" cy="4298119"/>
          </a:xfrm>
          <a:prstGeom prst="rect">
            <a:avLst/>
          </a:prstGeom>
        </p:spPr>
      </p:pic>
    </p:spTree>
    <p:extLst>
      <p:ext uri="{BB962C8B-B14F-4D97-AF65-F5344CB8AC3E}">
        <p14:creationId xmlns:p14="http://schemas.microsoft.com/office/powerpoint/2010/main" val="2967468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Network metrics are being increasingly used</a:t>
            </a:r>
            <a:r>
              <a:rPr lang="en-US" dirty="0" smtClean="0"/>
              <a:t>.</a:t>
            </a:r>
            <a:endParaRPr lang="en-US" dirty="0"/>
          </a:p>
        </p:txBody>
      </p:sp>
      <p:sp>
        <p:nvSpPr>
          <p:cNvPr id="3" name="Content Placeholder 2"/>
          <p:cNvSpPr>
            <a:spLocks noGrp="1"/>
          </p:cNvSpPr>
          <p:nvPr>
            <p:ph idx="1"/>
          </p:nvPr>
        </p:nvSpPr>
        <p:spPr/>
        <p:txBody>
          <a:bodyPr/>
          <a:lstStyle/>
          <a:p>
            <a:r>
              <a:rPr lang="en-US" dirty="0" err="1" smtClean="0"/>
              <a:t>ge</a:t>
            </a:r>
            <a:endParaRPr lang="en-US" dirty="0"/>
          </a:p>
        </p:txBody>
      </p:sp>
      <p:pic>
        <p:nvPicPr>
          <p:cNvPr id="4" name="Picture 3" descr="Screen Shot 2015-03-05 at 10.50.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95" y="923594"/>
            <a:ext cx="8153705" cy="5985718"/>
          </a:xfrm>
          <a:prstGeom prst="rect">
            <a:avLst/>
          </a:prstGeom>
        </p:spPr>
      </p:pic>
    </p:spTree>
    <p:extLst>
      <p:ext uri="{BB962C8B-B14F-4D97-AF65-F5344CB8AC3E}">
        <p14:creationId xmlns:p14="http://schemas.microsoft.com/office/powerpoint/2010/main" val="2519095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Foodweb</a:t>
            </a:r>
            <a:r>
              <a:rPr lang="en-US" dirty="0" smtClean="0"/>
              <a:t> function </a:t>
            </a:r>
            <a:r>
              <a:rPr lang="en-US" dirty="0"/>
              <a:t>indicator </a:t>
            </a:r>
            <a:r>
              <a:rPr lang="en-US" dirty="0" smtClean="0"/>
              <a:t>example:</a:t>
            </a:r>
            <a:br>
              <a:rPr lang="en-US" dirty="0" smtClean="0"/>
            </a:br>
            <a:r>
              <a:rPr lang="en-US" dirty="0" smtClean="0"/>
              <a:t>Kittiwake </a:t>
            </a:r>
            <a:r>
              <a:rPr lang="en-US" dirty="0"/>
              <a:t>breeding success in the North Sea</a:t>
            </a:r>
          </a:p>
        </p:txBody>
      </p:sp>
      <p:sp>
        <p:nvSpPr>
          <p:cNvPr id="3" name="Content Placeholder 2"/>
          <p:cNvSpPr>
            <a:spLocks noGrp="1"/>
          </p:cNvSpPr>
          <p:nvPr>
            <p:ph idx="1"/>
          </p:nvPr>
        </p:nvSpPr>
        <p:spPr>
          <a:xfrm>
            <a:off x="457200" y="4733057"/>
            <a:ext cx="8229600" cy="2124943"/>
          </a:xfrm>
        </p:spPr>
        <p:txBody>
          <a:bodyPr>
            <a:normAutofit fontScale="70000" lnSpcReduction="20000"/>
          </a:bodyPr>
          <a:lstStyle/>
          <a:p>
            <a:pPr marL="0" indent="0">
              <a:buNone/>
            </a:pPr>
            <a:r>
              <a:rPr lang="en-GB" dirty="0"/>
              <a:t>Change in kittiwake breeding success indicator in relation to the presence of the Wee </a:t>
            </a:r>
            <a:r>
              <a:rPr lang="en-GB" dirty="0" err="1"/>
              <a:t>Bankie</a:t>
            </a:r>
            <a:r>
              <a:rPr lang="en-GB" dirty="0"/>
              <a:t> </a:t>
            </a:r>
            <a:r>
              <a:rPr lang="en-GB" dirty="0" err="1"/>
              <a:t>sandeel</a:t>
            </a:r>
            <a:r>
              <a:rPr lang="en-GB" dirty="0"/>
              <a:t> </a:t>
            </a:r>
            <a:r>
              <a:rPr lang="en-GB" dirty="0" smtClean="0"/>
              <a:t>fishery.</a:t>
            </a:r>
          </a:p>
          <a:p>
            <a:pPr marL="0" indent="0">
              <a:buNone/>
            </a:pPr>
            <a:r>
              <a:rPr lang="en-GB" dirty="0" smtClean="0"/>
              <a:t>Each </a:t>
            </a:r>
            <a:r>
              <a:rPr lang="en-GB" dirty="0"/>
              <a:t>pie chart represents a kittiwake breeding colony, green indicates that breeding success reflected the underlying environmental conditions in the target year, red indicates that breeding success was lower than expected given the underlying </a:t>
            </a:r>
            <a:r>
              <a:rPr lang="en-GB" dirty="0" smtClean="0"/>
              <a:t>environmental. </a:t>
            </a:r>
          </a:p>
          <a:p>
            <a:pPr marL="0" indent="0">
              <a:buNone/>
            </a:pPr>
            <a:r>
              <a:rPr lang="en-GB" dirty="0" smtClean="0"/>
              <a:t>Cook et al. (2014) Ecological </a:t>
            </a:r>
            <a:r>
              <a:rPr lang="en-GB" dirty="0"/>
              <a:t>Indicators 38: 1–11.</a:t>
            </a:r>
            <a:r>
              <a:rPr lang="en-US" dirty="0"/>
              <a:t> </a:t>
            </a:r>
          </a:p>
        </p:txBody>
      </p:sp>
      <p:pic>
        <p:nvPicPr>
          <p:cNvPr id="4" name="Picture 3"/>
          <p:cNvPicPr>
            <a:picLocks noChangeAspect="1"/>
          </p:cNvPicPr>
          <p:nvPr/>
        </p:nvPicPr>
        <p:blipFill>
          <a:blip r:embed="rId2"/>
          <a:stretch>
            <a:fillRect/>
          </a:stretch>
        </p:blipFill>
        <p:spPr>
          <a:xfrm>
            <a:off x="546100" y="1189459"/>
            <a:ext cx="8039100" cy="3594100"/>
          </a:xfrm>
          <a:prstGeom prst="rect">
            <a:avLst/>
          </a:prstGeom>
        </p:spPr>
      </p:pic>
    </p:spTree>
    <p:extLst>
      <p:ext uri="{BB962C8B-B14F-4D97-AF65-F5344CB8AC3E}">
        <p14:creationId xmlns:p14="http://schemas.microsoft.com/office/powerpoint/2010/main" val="659921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Function indicator </a:t>
            </a:r>
            <a:r>
              <a:rPr lang="en-GB" dirty="0" smtClean="0"/>
              <a:t>example:</a:t>
            </a:r>
            <a:br>
              <a:rPr lang="en-GB" dirty="0" smtClean="0"/>
            </a:br>
            <a:r>
              <a:rPr lang="en-GB" dirty="0" smtClean="0"/>
              <a:t>Eastern </a:t>
            </a:r>
            <a:r>
              <a:rPr lang="en-GB" dirty="0"/>
              <a:t>Baltic cod weight-at-age</a:t>
            </a:r>
            <a:r>
              <a:rPr lang="en-US" dirty="0"/>
              <a:t> </a:t>
            </a:r>
          </a:p>
        </p:txBody>
      </p:sp>
      <p:sp>
        <p:nvSpPr>
          <p:cNvPr id="3" name="Content Placeholder 2"/>
          <p:cNvSpPr>
            <a:spLocks noGrp="1"/>
          </p:cNvSpPr>
          <p:nvPr>
            <p:ph idx="1"/>
          </p:nvPr>
        </p:nvSpPr>
        <p:spPr>
          <a:xfrm>
            <a:off x="457200" y="5285647"/>
            <a:ext cx="8229600" cy="1696177"/>
          </a:xfrm>
        </p:spPr>
        <p:txBody>
          <a:bodyPr>
            <a:normAutofit fontScale="62500" lnSpcReduction="20000"/>
          </a:bodyPr>
          <a:lstStyle/>
          <a:p>
            <a:r>
              <a:rPr lang="en-GB" dirty="0" smtClean="0"/>
              <a:t>Decline might </a:t>
            </a:r>
            <a:r>
              <a:rPr lang="en-GB" dirty="0"/>
              <a:t>be a consequence of </a:t>
            </a:r>
            <a:r>
              <a:rPr lang="en-GB" dirty="0" smtClean="0"/>
              <a:t>several factors, including</a:t>
            </a:r>
            <a:br>
              <a:rPr lang="en-GB" dirty="0" smtClean="0"/>
            </a:br>
            <a:r>
              <a:rPr lang="en-GB" dirty="0" smtClean="0"/>
              <a:t> density</a:t>
            </a:r>
            <a:r>
              <a:rPr lang="en-GB" dirty="0"/>
              <a:t>-dependent effects, food availability, anoxic areas and </a:t>
            </a:r>
            <a:r>
              <a:rPr lang="en-GB" dirty="0" smtClean="0"/>
              <a:t>parasites.</a:t>
            </a:r>
            <a:r>
              <a:rPr lang="en-US" dirty="0" smtClean="0"/>
              <a:t> </a:t>
            </a:r>
            <a:endParaRPr lang="en-US" dirty="0"/>
          </a:p>
          <a:p>
            <a:r>
              <a:rPr lang="en-GB" dirty="0"/>
              <a:t>Dashed horizontal lines show the potential boundaries of GES of an assessment of age 8+ made 6 years before the most recent data point</a:t>
            </a:r>
            <a:r>
              <a:rPr lang="en-US" dirty="0"/>
              <a:t> </a:t>
            </a:r>
            <a:endParaRPr lang="en-US" dirty="0" smtClean="0"/>
          </a:p>
          <a:p>
            <a:r>
              <a:rPr lang="en-GB" dirty="0" smtClean="0"/>
              <a:t>ICES </a:t>
            </a:r>
            <a:r>
              <a:rPr lang="en-GB" dirty="0"/>
              <a:t>WGBFAS </a:t>
            </a:r>
            <a:r>
              <a:rPr lang="en-GB" dirty="0" smtClean="0"/>
              <a:t>2014 (</a:t>
            </a:r>
            <a:r>
              <a:rPr lang="en-GB" dirty="0"/>
              <a:t>Table 2.4.13)</a:t>
            </a:r>
            <a:r>
              <a:rPr lang="en-GB" dirty="0" smtClean="0"/>
              <a:t>.</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9079" y="1077525"/>
            <a:ext cx="6070867" cy="4071828"/>
          </a:xfrm>
          <a:prstGeom prst="rect">
            <a:avLst/>
          </a:prstGeom>
          <a:noFill/>
          <a:ln>
            <a:noFill/>
          </a:ln>
        </p:spPr>
      </p:pic>
    </p:spTree>
    <p:extLst>
      <p:ext uri="{BB962C8B-B14F-4D97-AF65-F5344CB8AC3E}">
        <p14:creationId xmlns:p14="http://schemas.microsoft.com/office/powerpoint/2010/main" val="1018638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Indicators can be developed through stakeholder participation processes.</a:t>
            </a:r>
            <a:endParaRPr lang="en-US" dirty="0"/>
          </a:p>
        </p:txBody>
      </p:sp>
      <p:sp>
        <p:nvSpPr>
          <p:cNvPr id="3" name="Content Placeholder 2"/>
          <p:cNvSpPr>
            <a:spLocks noGrp="1"/>
          </p:cNvSpPr>
          <p:nvPr>
            <p:ph idx="1"/>
          </p:nvPr>
        </p:nvSpPr>
        <p:spPr>
          <a:xfrm>
            <a:off x="457200" y="6424443"/>
            <a:ext cx="8229600" cy="431688"/>
          </a:xfrm>
        </p:spPr>
        <p:txBody>
          <a:bodyPr>
            <a:normAutofit fontScale="85000" lnSpcReduction="20000"/>
          </a:bodyPr>
          <a:lstStyle/>
          <a:p>
            <a:pPr marL="0" indent="0">
              <a:buNone/>
            </a:pPr>
            <a:r>
              <a:rPr lang="en-US" dirty="0"/>
              <a:t>http://</a:t>
            </a:r>
            <a:r>
              <a:rPr lang="en-US" dirty="0" err="1"/>
              <a:t>www.psp.wa.gov</a:t>
            </a:r>
            <a:r>
              <a:rPr lang="en-US" dirty="0"/>
              <a:t>/</a:t>
            </a:r>
            <a:r>
              <a:rPr lang="en-US" dirty="0" err="1"/>
              <a:t>vitalsigns</a:t>
            </a:r>
            <a:r>
              <a:rPr lang="en-US" dirty="0"/>
              <a:t>/</a:t>
            </a:r>
            <a:r>
              <a:rPr lang="en-US" dirty="0" err="1"/>
              <a:t>index.php</a:t>
            </a:r>
            <a:endParaRPr lang="en-US" dirty="0"/>
          </a:p>
        </p:txBody>
      </p:sp>
      <p:pic>
        <p:nvPicPr>
          <p:cNvPr id="4" name="Picture 3" descr="Screen Shot 2015-03-05 at 10.52.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513" y="1090354"/>
            <a:ext cx="6926245" cy="5334089"/>
          </a:xfrm>
          <a:prstGeom prst="rect">
            <a:avLst/>
          </a:prstGeom>
        </p:spPr>
      </p:pic>
    </p:spTree>
    <p:extLst>
      <p:ext uri="{BB962C8B-B14F-4D97-AF65-F5344CB8AC3E}">
        <p14:creationId xmlns:p14="http://schemas.microsoft.com/office/powerpoint/2010/main" val="19751084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Presenting Indicators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20680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Traffic light-consumer report approaches</a:t>
            </a:r>
            <a:br>
              <a:rPr lang="en-US" dirty="0">
                <a:solidFill>
                  <a:schemeClr val="bg1"/>
                </a:solidFill>
              </a:rPr>
            </a:br>
            <a:r>
              <a:rPr lang="en-US" dirty="0">
                <a:solidFill>
                  <a:schemeClr val="bg1"/>
                </a:solidFill>
              </a:rPr>
              <a:t>Based upon empirical </a:t>
            </a:r>
            <a:r>
              <a:rPr lang="en-US" dirty="0" smtClean="0">
                <a:solidFill>
                  <a:schemeClr val="bg1"/>
                </a:solidFill>
              </a:rPr>
              <a:t>distributions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pic>
        <p:nvPicPr>
          <p:cNvPr id="5" name="Picture 1027"/>
          <p:cNvPicPr>
            <a:picLocks noChangeAspect="1" noChangeArrowheads="1"/>
          </p:cNvPicPr>
          <p:nvPr/>
        </p:nvPicPr>
        <p:blipFill>
          <a:blip r:embed="rId2" cstate="print"/>
          <a:srcRect/>
          <a:stretch>
            <a:fillRect/>
          </a:stretch>
        </p:blipFill>
        <p:spPr bwMode="auto">
          <a:xfrm>
            <a:off x="4191000" y="1295400"/>
            <a:ext cx="4724400" cy="4699000"/>
          </a:xfrm>
          <a:prstGeom prst="rect">
            <a:avLst/>
          </a:prstGeom>
          <a:noFill/>
          <a:ln w="12700" cap="sq">
            <a:noFill/>
            <a:miter lim="800000"/>
            <a:headEnd type="none" w="sm" len="sm"/>
            <a:tailEnd type="none" w="sm" len="sm"/>
          </a:ln>
          <a:effectLst/>
        </p:spPr>
      </p:pic>
      <p:sp>
        <p:nvSpPr>
          <p:cNvPr id="6" name="Text Box 1028"/>
          <p:cNvSpPr txBox="1">
            <a:spLocks noChangeArrowheads="1"/>
          </p:cNvSpPr>
          <p:nvPr/>
        </p:nvSpPr>
        <p:spPr bwMode="auto">
          <a:xfrm>
            <a:off x="533400" y="2362200"/>
            <a:ext cx="2971800" cy="2443163"/>
          </a:xfrm>
          <a:prstGeom prst="rect">
            <a:avLst/>
          </a:prstGeom>
          <a:noFill/>
          <a:ln w="12700" cap="sq">
            <a:noFill/>
            <a:miter lim="800000"/>
            <a:headEnd type="none" w="sm" len="sm"/>
            <a:tailEnd type="none" w="sm" len="sm"/>
          </a:ln>
          <a:effectLst/>
        </p:spPr>
        <p:txBody>
          <a:bodyPr>
            <a:spAutoFit/>
          </a:bodyPr>
          <a:lstStyle/>
          <a:p>
            <a:pPr>
              <a:spcBef>
                <a:spcPct val="50000"/>
              </a:spcBef>
            </a:pPr>
            <a:r>
              <a:rPr lang="en-US" sz="2800" dirty="0">
                <a:solidFill>
                  <a:srgbClr val="FFFF00"/>
                </a:solidFill>
              </a:rPr>
              <a:t>Metric 1</a:t>
            </a:r>
          </a:p>
          <a:p>
            <a:pPr>
              <a:spcBef>
                <a:spcPct val="50000"/>
              </a:spcBef>
            </a:pPr>
            <a:r>
              <a:rPr lang="en-US" sz="2800" dirty="0">
                <a:solidFill>
                  <a:srgbClr val="FFFF00"/>
                </a:solidFill>
              </a:rPr>
              <a:t>Metric 2</a:t>
            </a:r>
          </a:p>
          <a:p>
            <a:pPr>
              <a:spcBef>
                <a:spcPct val="50000"/>
              </a:spcBef>
            </a:pPr>
            <a:r>
              <a:rPr lang="en-US" sz="2800" dirty="0">
                <a:solidFill>
                  <a:srgbClr val="FFFF00"/>
                </a:solidFill>
              </a:rPr>
              <a:t>Metric 3</a:t>
            </a:r>
          </a:p>
          <a:p>
            <a:pPr>
              <a:spcBef>
                <a:spcPct val="50000"/>
              </a:spcBef>
            </a:pPr>
            <a:r>
              <a:rPr lang="en-US" sz="2800" dirty="0">
                <a:solidFill>
                  <a:srgbClr val="FFFF00"/>
                </a:solidFill>
              </a:rPr>
              <a:t>Etc.</a:t>
            </a:r>
          </a:p>
        </p:txBody>
      </p:sp>
      <p:sp>
        <p:nvSpPr>
          <p:cNvPr id="7" name="Rectangle 1029"/>
          <p:cNvSpPr>
            <a:spLocks noChangeArrowheads="1"/>
          </p:cNvSpPr>
          <p:nvPr/>
        </p:nvSpPr>
        <p:spPr bwMode="auto">
          <a:xfrm>
            <a:off x="2133600" y="3733800"/>
            <a:ext cx="1295400" cy="381000"/>
          </a:xfrm>
          <a:prstGeom prst="rect">
            <a:avLst/>
          </a:prstGeom>
          <a:solidFill>
            <a:schemeClr val="accent1"/>
          </a:solidFill>
          <a:ln w="12700" cap="sq">
            <a:solidFill>
              <a:schemeClr val="tx1"/>
            </a:solidFill>
            <a:miter lim="800000"/>
            <a:headEnd type="none" w="sm" len="sm"/>
            <a:tailEnd type="none" w="sm" len="sm"/>
          </a:ln>
          <a:effectLst/>
        </p:spPr>
        <p:txBody>
          <a:bodyPr wrap="none" anchor="ctr"/>
          <a:lstStyle/>
          <a:p>
            <a:endParaRPr lang="en-US"/>
          </a:p>
        </p:txBody>
      </p:sp>
      <p:sp>
        <p:nvSpPr>
          <p:cNvPr id="8" name="Rectangle 1030"/>
          <p:cNvSpPr>
            <a:spLocks noChangeArrowheads="1"/>
          </p:cNvSpPr>
          <p:nvPr/>
        </p:nvSpPr>
        <p:spPr bwMode="auto">
          <a:xfrm>
            <a:off x="2133600" y="3048000"/>
            <a:ext cx="1295400" cy="381000"/>
          </a:xfrm>
          <a:prstGeom prst="rect">
            <a:avLst/>
          </a:prstGeom>
          <a:solidFill>
            <a:srgbClr val="FF3300"/>
          </a:solidFill>
          <a:ln w="12700" cap="sq">
            <a:solidFill>
              <a:schemeClr val="tx1"/>
            </a:solidFill>
            <a:miter lim="800000"/>
            <a:headEnd type="none" w="sm" len="sm"/>
            <a:tailEnd type="none" w="sm" len="sm"/>
          </a:ln>
          <a:effectLst/>
        </p:spPr>
        <p:txBody>
          <a:bodyPr wrap="none" anchor="ctr"/>
          <a:lstStyle/>
          <a:p>
            <a:endParaRPr lang="en-US"/>
          </a:p>
        </p:txBody>
      </p:sp>
      <p:sp>
        <p:nvSpPr>
          <p:cNvPr id="9" name="Rectangle 1031"/>
          <p:cNvSpPr>
            <a:spLocks noChangeArrowheads="1"/>
          </p:cNvSpPr>
          <p:nvPr/>
        </p:nvSpPr>
        <p:spPr bwMode="auto">
          <a:xfrm>
            <a:off x="2133600" y="2438400"/>
            <a:ext cx="1295400" cy="381000"/>
          </a:xfrm>
          <a:prstGeom prst="rect">
            <a:avLst/>
          </a:prstGeom>
          <a:solidFill>
            <a:srgbClr val="FFFF00"/>
          </a:solidFill>
          <a:ln w="12700" cap="sq">
            <a:solidFill>
              <a:schemeClr val="tx1"/>
            </a:solidFill>
            <a:miter lim="800000"/>
            <a:headEnd type="none" w="sm" len="sm"/>
            <a:tailEnd type="none" w="sm" len="sm"/>
          </a:ln>
          <a:effectLst/>
        </p:spPr>
        <p:txBody>
          <a:bodyPr wrap="none" anchor="ctr"/>
          <a:lstStyle/>
          <a:p>
            <a:endParaRPr lang="en-US"/>
          </a:p>
        </p:txBody>
      </p:sp>
      <p:sp>
        <p:nvSpPr>
          <p:cNvPr id="10" name="Rectangle 1032"/>
          <p:cNvSpPr>
            <a:spLocks noChangeArrowheads="1"/>
          </p:cNvSpPr>
          <p:nvPr/>
        </p:nvSpPr>
        <p:spPr bwMode="auto">
          <a:xfrm>
            <a:off x="2133600" y="4419600"/>
            <a:ext cx="1295400" cy="381000"/>
          </a:xfrm>
          <a:prstGeom prst="rect">
            <a:avLst/>
          </a:prstGeom>
          <a:solidFill>
            <a:srgbClr val="FF3300"/>
          </a:solidFill>
          <a:ln w="12700" cap="sq">
            <a:solidFill>
              <a:schemeClr val="tx1"/>
            </a:solidFill>
            <a:miter lim="800000"/>
            <a:headEnd type="none" w="sm" len="sm"/>
            <a:tailEnd type="none" w="sm" len="sm"/>
          </a:ln>
          <a:effectLst/>
        </p:spPr>
        <p:txBody>
          <a:bodyPr wrap="none" anchor="ctr"/>
          <a:lstStyle/>
          <a:p>
            <a:endParaRPr lang="en-US"/>
          </a:p>
        </p:txBody>
      </p:sp>
    </p:spTree>
    <p:extLst>
      <p:ext uri="{BB962C8B-B14F-4D97-AF65-F5344CB8AC3E}">
        <p14:creationId xmlns:p14="http://schemas.microsoft.com/office/powerpoint/2010/main" val="530458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228600" y="304800"/>
            <a:ext cx="8458200" cy="6330950"/>
          </a:xfrm>
          <a:prstGeom prst="rect">
            <a:avLst/>
          </a:prstGeom>
          <a:solidFill>
            <a:schemeClr val="accent1"/>
          </a:solidFill>
          <a:ln w="9525">
            <a:noFill/>
            <a:miter lim="800000"/>
            <a:headEnd/>
            <a:tailEnd/>
          </a:ln>
          <a:effectLst/>
        </p:spPr>
      </p:pic>
    </p:spTree>
    <p:extLst>
      <p:ext uri="{BB962C8B-B14F-4D97-AF65-F5344CB8AC3E}">
        <p14:creationId xmlns:p14="http://schemas.microsoft.com/office/powerpoint/2010/main" val="240619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Traffic Light Approach</a:t>
            </a:r>
          </a:p>
        </p:txBody>
      </p:sp>
      <p:sp>
        <p:nvSpPr>
          <p:cNvPr id="3" name="Content Placeholder 2"/>
          <p:cNvSpPr>
            <a:spLocks noGrp="1"/>
          </p:cNvSpPr>
          <p:nvPr>
            <p:ph idx="1"/>
          </p:nvPr>
        </p:nvSpPr>
        <p:spPr/>
        <p:txBody>
          <a:bodyPr>
            <a:normAutofit fontScale="92500"/>
          </a:bodyPr>
          <a:lstStyle/>
          <a:p>
            <a:r>
              <a:rPr lang="en-US" dirty="0"/>
              <a:t>No one buys a toaster or automobile that has consistent and multiple orange or red </a:t>
            </a:r>
            <a:r>
              <a:rPr lang="en-US" dirty="0" smtClean="0"/>
              <a:t>ratings.</a:t>
            </a:r>
            <a:endParaRPr lang="en-US" dirty="0"/>
          </a:p>
          <a:p>
            <a:r>
              <a:rPr lang="en-US" dirty="0"/>
              <a:t>Similarly, fisheries managers and stakeholders would like a greener overall system </a:t>
            </a:r>
            <a:r>
              <a:rPr lang="en-US" dirty="0" smtClean="0"/>
              <a:t>status.</a:t>
            </a:r>
            <a:endParaRPr lang="en-US" dirty="0"/>
          </a:p>
          <a:p>
            <a:r>
              <a:rPr lang="en-US" dirty="0"/>
              <a:t>In redder conditions, caution is </a:t>
            </a:r>
            <a:r>
              <a:rPr lang="en-US" dirty="0" smtClean="0"/>
              <a:t>heightened.</a:t>
            </a:r>
            <a:endParaRPr lang="en-US" dirty="0"/>
          </a:p>
          <a:p>
            <a:r>
              <a:rPr lang="en-US" dirty="0" smtClean="0"/>
              <a:t>Choose </a:t>
            </a:r>
            <a:r>
              <a:rPr lang="en-US" dirty="0"/>
              <a:t>situations to make the overall status of the system greener (Fuzzy logic models</a:t>
            </a:r>
            <a:r>
              <a:rPr lang="en-US" dirty="0" smtClean="0"/>
              <a:t>).</a:t>
            </a:r>
            <a:endParaRPr lang="en-US" dirty="0"/>
          </a:p>
          <a:p>
            <a:pPr lvl="1"/>
            <a:r>
              <a:rPr lang="en-US" dirty="0"/>
              <a:t>Assumes mechanisms and specific processes to obtain green conditions are known </a:t>
            </a:r>
            <a:r>
              <a:rPr lang="en-US" dirty="0" smtClean="0"/>
              <a:t>and can be manipulated.</a:t>
            </a:r>
          </a:p>
          <a:p>
            <a:r>
              <a:rPr lang="en-US" dirty="0" smtClean="0"/>
              <a:t>Although </a:t>
            </a:r>
            <a:r>
              <a:rPr lang="en-US" dirty="0"/>
              <a:t>qualitative, feasible for most agencies to at least use in assessing system-level </a:t>
            </a:r>
            <a:r>
              <a:rPr lang="en-US" dirty="0" smtClean="0"/>
              <a:t>status.</a:t>
            </a:r>
            <a:endParaRPr lang="en-US" dirty="0"/>
          </a:p>
        </p:txBody>
      </p:sp>
    </p:spTree>
    <p:extLst>
      <p:ext uri="{BB962C8B-B14F-4D97-AF65-F5344CB8AC3E}">
        <p14:creationId xmlns:p14="http://schemas.microsoft.com/office/powerpoint/2010/main" val="301108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a:stretch>
            <a:fillRect/>
          </a:stretch>
        </p:blipFill>
        <p:spPr bwMode="auto">
          <a:xfrm>
            <a:off x="228600" y="0"/>
            <a:ext cx="5862594" cy="6857999"/>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6533534" y="4031225"/>
            <a:ext cx="2610465" cy="1143000"/>
          </a:xfrm>
          <a:prstGeom prst="rect">
            <a:avLst/>
          </a:prstGeom>
          <a:noFill/>
          <a:ln w="9525">
            <a:noFill/>
            <a:miter lim="800000"/>
            <a:headEnd/>
            <a:tailEnd/>
          </a:ln>
        </p:spPr>
      </p:pic>
      <p:pic>
        <p:nvPicPr>
          <p:cNvPr id="38916" name="Picture 4"/>
          <p:cNvPicPr>
            <a:picLocks noChangeAspect="1" noChangeArrowheads="1"/>
          </p:cNvPicPr>
          <p:nvPr/>
        </p:nvPicPr>
        <p:blipFill>
          <a:blip r:embed="rId5" cstate="print"/>
          <a:srcRect/>
          <a:stretch>
            <a:fillRect/>
          </a:stretch>
        </p:blipFill>
        <p:spPr bwMode="auto">
          <a:xfrm>
            <a:off x="6553200" y="5250426"/>
            <a:ext cx="2286000" cy="1150374"/>
          </a:xfrm>
          <a:prstGeom prst="rect">
            <a:avLst/>
          </a:prstGeom>
          <a:noFill/>
          <a:ln w="9525">
            <a:noFill/>
            <a:miter lim="800000"/>
            <a:headEnd/>
            <a:tailEnd/>
          </a:ln>
        </p:spPr>
      </p:pic>
      <p:grpSp>
        <p:nvGrpSpPr>
          <p:cNvPr id="2" name="Group 19"/>
          <p:cNvGrpSpPr/>
          <p:nvPr/>
        </p:nvGrpSpPr>
        <p:grpSpPr>
          <a:xfrm>
            <a:off x="6172200" y="76200"/>
            <a:ext cx="3124200" cy="2819400"/>
            <a:chOff x="228600" y="1143000"/>
            <a:chExt cx="3886200" cy="3581400"/>
          </a:xfrm>
        </p:grpSpPr>
        <p:grpSp>
          <p:nvGrpSpPr>
            <p:cNvPr id="3" name="Group 14"/>
            <p:cNvGrpSpPr>
              <a:grpSpLocks/>
            </p:cNvGrpSpPr>
            <p:nvPr/>
          </p:nvGrpSpPr>
          <p:grpSpPr bwMode="auto">
            <a:xfrm>
              <a:off x="228600" y="1143000"/>
              <a:ext cx="3886200" cy="3581400"/>
              <a:chOff x="144" y="720"/>
              <a:chExt cx="2448" cy="2256"/>
            </a:xfrm>
          </p:grpSpPr>
          <p:sp>
            <p:nvSpPr>
              <p:cNvPr id="12" name="Rectangle 13"/>
              <p:cNvSpPr>
                <a:spLocks noChangeArrowheads="1"/>
              </p:cNvSpPr>
              <p:nvPr/>
            </p:nvSpPr>
            <p:spPr bwMode="auto">
              <a:xfrm>
                <a:off x="144" y="720"/>
                <a:ext cx="2448" cy="2256"/>
              </a:xfrm>
              <a:prstGeom prst="rect">
                <a:avLst/>
              </a:prstGeom>
              <a:solidFill>
                <a:schemeClr val="bg1"/>
              </a:solidFill>
              <a:ln w="9525">
                <a:noFill/>
                <a:miter lim="800000"/>
                <a:headEnd/>
                <a:tailEnd/>
              </a:ln>
              <a:effectLst/>
            </p:spPr>
            <p:txBody>
              <a:bodyPr wrap="none" anchor="ctr"/>
              <a:lstStyle/>
              <a:p>
                <a:endParaRPr lang="en-US">
                  <a:solidFill>
                    <a:prstClr val="black"/>
                  </a:solidFill>
                </a:endParaRPr>
              </a:p>
            </p:txBody>
          </p:sp>
          <p:pic>
            <p:nvPicPr>
              <p:cNvPr id="13" name="Picture 12" descr="NES_LME"/>
              <p:cNvPicPr>
                <a:picLocks noChangeAspect="1" noChangeArrowheads="1"/>
              </p:cNvPicPr>
              <p:nvPr/>
            </p:nvPicPr>
            <p:blipFill>
              <a:blip r:embed="rId6" cstate="print"/>
              <a:srcRect/>
              <a:stretch>
                <a:fillRect/>
              </a:stretch>
            </p:blipFill>
            <p:spPr bwMode="auto">
              <a:xfrm>
                <a:off x="179" y="720"/>
                <a:ext cx="2413" cy="2242"/>
              </a:xfrm>
              <a:prstGeom prst="rect">
                <a:avLst/>
              </a:prstGeom>
              <a:noFill/>
            </p:spPr>
          </p:pic>
        </p:grpSp>
        <p:sp>
          <p:nvSpPr>
            <p:cNvPr id="11" name="Text Box 18"/>
            <p:cNvSpPr txBox="1">
              <a:spLocks noChangeArrowheads="1"/>
            </p:cNvSpPr>
            <p:nvPr/>
          </p:nvSpPr>
          <p:spPr bwMode="auto">
            <a:xfrm>
              <a:off x="2463724" y="1981201"/>
              <a:ext cx="855817" cy="664631"/>
            </a:xfrm>
            <a:prstGeom prst="rect">
              <a:avLst/>
            </a:prstGeom>
            <a:noFill/>
            <a:ln w="9525">
              <a:noFill/>
              <a:miter lim="800000"/>
              <a:headEnd/>
              <a:tailEnd/>
            </a:ln>
            <a:effectLst/>
          </p:spPr>
          <p:txBody>
            <a:bodyPr wrap="none">
              <a:spAutoFit/>
            </a:bodyPr>
            <a:lstStyle/>
            <a:p>
              <a:pPr algn="ctr"/>
              <a:r>
                <a:rPr lang="en-US" sz="1400" b="1" dirty="0">
                  <a:solidFill>
                    <a:prstClr val="white"/>
                  </a:solidFill>
                </a:rPr>
                <a:t>Gulf of</a:t>
              </a:r>
            </a:p>
            <a:p>
              <a:pPr algn="ctr"/>
              <a:r>
                <a:rPr lang="en-US" sz="1400" b="1" dirty="0">
                  <a:solidFill>
                    <a:prstClr val="white"/>
                  </a:solidFill>
                </a:rPr>
                <a:t>Maine</a:t>
              </a:r>
            </a:p>
          </p:txBody>
        </p:sp>
      </p:grpSp>
      <p:sp>
        <p:nvSpPr>
          <p:cNvPr id="14" name="Oval 13"/>
          <p:cNvSpPr/>
          <p:nvPr/>
        </p:nvSpPr>
        <p:spPr>
          <a:xfrm>
            <a:off x="7848600" y="533400"/>
            <a:ext cx="914400" cy="8382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6422572" y="6491515"/>
            <a:ext cx="3356428" cy="369332"/>
          </a:xfrm>
          <a:prstGeom prst="rect">
            <a:avLst/>
          </a:prstGeom>
          <a:noFill/>
        </p:spPr>
        <p:txBody>
          <a:bodyPr wrap="square" rtlCol="0">
            <a:spAutoFit/>
          </a:bodyPr>
          <a:lstStyle/>
          <a:p>
            <a:r>
              <a:rPr lang="en-US" i="1" dirty="0" smtClean="0"/>
              <a:t>Sarah </a:t>
            </a:r>
            <a:r>
              <a:rPr lang="en-US" i="1" dirty="0" err="1" smtClean="0"/>
              <a:t>Gaichas</a:t>
            </a:r>
            <a:r>
              <a:rPr lang="en-US" i="1" dirty="0" smtClean="0"/>
              <a:t>, NOAA NEFSC</a:t>
            </a:r>
            <a:endParaRPr lang="en-US" i="1" dirty="0"/>
          </a:p>
        </p:txBody>
      </p:sp>
    </p:spTree>
    <p:extLst>
      <p:ext uri="{BB962C8B-B14F-4D97-AF65-F5344CB8AC3E}">
        <p14:creationId xmlns:p14="http://schemas.microsoft.com/office/powerpoint/2010/main" val="16924609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52400" y="274638"/>
            <a:ext cx="8763000" cy="1143000"/>
          </a:xfrm>
        </p:spPr>
        <p:txBody>
          <a:bodyPr/>
          <a:lstStyle/>
          <a:p>
            <a:r>
              <a:rPr lang="en-US" sz="4000">
                <a:solidFill>
                  <a:srgbClr val="000066"/>
                </a:solidFill>
                <a:latin typeface="Arial" charset="0"/>
              </a:rPr>
              <a:t>One Main Theme Throughout Course</a:t>
            </a:r>
          </a:p>
        </p:txBody>
      </p:sp>
      <p:sp>
        <p:nvSpPr>
          <p:cNvPr id="543747" name="Rectangle 3"/>
          <p:cNvSpPr>
            <a:spLocks noGrp="1" noChangeArrowheads="1"/>
          </p:cNvSpPr>
          <p:nvPr>
            <p:ph type="body" idx="1"/>
          </p:nvPr>
        </p:nvSpPr>
        <p:spPr>
          <a:xfrm>
            <a:off x="152400" y="1600200"/>
            <a:ext cx="8839200" cy="4525963"/>
          </a:xfrm>
        </p:spPr>
        <p:txBody>
          <a:bodyPr/>
          <a:lstStyle/>
          <a:p>
            <a:pPr>
              <a:buFontTx/>
              <a:buNone/>
            </a:pPr>
            <a:endParaRPr lang="en-US" sz="4800" b="1" u="sng">
              <a:solidFill>
                <a:srgbClr val="660066"/>
              </a:solidFill>
            </a:endParaRPr>
          </a:p>
          <a:p>
            <a:pPr algn="ctr">
              <a:buFontTx/>
              <a:buNone/>
            </a:pPr>
            <a:r>
              <a:rPr lang="en-US" sz="4800" b="1" u="sng">
                <a:solidFill>
                  <a:srgbClr val="660066"/>
                </a:solidFill>
              </a:rPr>
              <a:t>CONFRONTING TRADEOFFS</a:t>
            </a:r>
          </a:p>
        </p:txBody>
      </p:sp>
    </p:spTree>
    <p:extLst>
      <p:ext uri="{BB962C8B-B14F-4D97-AF65-F5344CB8AC3E}">
        <p14:creationId xmlns:p14="http://schemas.microsoft.com/office/powerpoint/2010/main" val="3390683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199" y="221341"/>
            <a:ext cx="8229600" cy="676014"/>
          </a:xfrm>
        </p:spPr>
        <p:txBody>
          <a:bodyPr>
            <a:normAutofit fontScale="90000"/>
          </a:bodyPr>
          <a:lstStyle/>
          <a:p>
            <a:r>
              <a:rPr lang="en-US" dirty="0" smtClean="0"/>
              <a:t>Summarize multiple indicators according to short and long-term trends.</a:t>
            </a:r>
            <a:endParaRPr lang="en-US" dirty="0"/>
          </a:p>
        </p:txBody>
      </p:sp>
      <p:pic>
        <p:nvPicPr>
          <p:cNvPr id="7" name="Content Placeholder 6" descr="Screen Shot 2014-09-15 at 7.34.23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72" b="18133"/>
          <a:stretch/>
        </p:blipFill>
        <p:spPr>
          <a:xfrm>
            <a:off x="1563914" y="1324429"/>
            <a:ext cx="6497051" cy="5442856"/>
          </a:xfrm>
        </p:spPr>
      </p:pic>
      <p:sp>
        <p:nvSpPr>
          <p:cNvPr id="2" name="TextBox 1"/>
          <p:cNvSpPr txBox="1"/>
          <p:nvPr/>
        </p:nvSpPr>
        <p:spPr>
          <a:xfrm>
            <a:off x="8060965" y="6397953"/>
            <a:ext cx="1886857" cy="369332"/>
          </a:xfrm>
          <a:prstGeom prst="rect">
            <a:avLst/>
          </a:prstGeom>
          <a:noFill/>
        </p:spPr>
        <p:txBody>
          <a:bodyPr wrap="square" rtlCol="0">
            <a:spAutoFit/>
          </a:bodyPr>
          <a:lstStyle/>
          <a:p>
            <a:r>
              <a:rPr lang="en-US" dirty="0" smtClean="0"/>
              <a:t>CCIEA</a:t>
            </a:r>
            <a:endParaRPr lang="en-US" dirty="0"/>
          </a:p>
        </p:txBody>
      </p:sp>
    </p:spTree>
    <p:extLst>
      <p:ext uri="{BB962C8B-B14F-4D97-AF65-F5344CB8AC3E}">
        <p14:creationId xmlns:p14="http://schemas.microsoft.com/office/powerpoint/2010/main" val="31299041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Polar plots, reference surfaces, Amoebas</a:t>
            </a:r>
            <a:endParaRPr lang="en-US" dirty="0"/>
          </a:p>
        </p:txBody>
      </p:sp>
      <p:sp>
        <p:nvSpPr>
          <p:cNvPr id="6" name="Content Placeholder 5"/>
          <p:cNvSpPr>
            <a:spLocks noGrp="1"/>
          </p:cNvSpPr>
          <p:nvPr>
            <p:ph idx="1"/>
          </p:nvPr>
        </p:nvSpPr>
        <p:spPr/>
        <p:txBody>
          <a:bodyPr>
            <a:normAutofit lnSpcReduction="10000"/>
          </a:bodyPr>
          <a:lstStyle/>
          <a:p>
            <a:r>
              <a:rPr lang="en-US" dirty="0"/>
              <a:t>Surface plots allow the simultaneous evaluation of 3 to 4 dimensions.  Often used to show concurrent minima or maxima</a:t>
            </a:r>
            <a:r>
              <a:rPr lang="en-US" dirty="0" smtClean="0"/>
              <a:t>.</a:t>
            </a:r>
            <a:endParaRPr lang="en-US" dirty="0"/>
          </a:p>
          <a:p>
            <a:r>
              <a:rPr lang="en-US" dirty="0"/>
              <a:t>Polar plots (</a:t>
            </a:r>
            <a:r>
              <a:rPr lang="en-US" dirty="0" smtClean="0"/>
              <a:t>compass/spider </a:t>
            </a:r>
            <a:r>
              <a:rPr lang="en-US" dirty="0"/>
              <a:t>plots) allow the simultaneous evaluation of multiple indicators.  </a:t>
            </a:r>
          </a:p>
          <a:p>
            <a:r>
              <a:rPr lang="en-US" dirty="0"/>
              <a:t>Both can be either model or empirically based.</a:t>
            </a:r>
          </a:p>
          <a:p>
            <a:r>
              <a:rPr lang="en-US" dirty="0" smtClean="0"/>
              <a:t>Pro: evaluation </a:t>
            </a:r>
            <a:r>
              <a:rPr lang="en-US" dirty="0"/>
              <a:t>of multiple indicators </a:t>
            </a:r>
            <a:r>
              <a:rPr lang="en-US" dirty="0" smtClean="0"/>
              <a:t>simultaneously.</a:t>
            </a:r>
            <a:endParaRPr lang="en-US" dirty="0"/>
          </a:p>
          <a:p>
            <a:r>
              <a:rPr lang="en-US" dirty="0" smtClean="0"/>
              <a:t>Con: </a:t>
            </a:r>
            <a:r>
              <a:rPr lang="en-US" dirty="0"/>
              <a:t>limited to a </a:t>
            </a:r>
            <a:r>
              <a:rPr lang="en-US" dirty="0" smtClean="0"/>
              <a:t>subset </a:t>
            </a:r>
            <a:r>
              <a:rPr lang="en-US" dirty="0"/>
              <a:t>of indicators, not necessarily integrative.</a:t>
            </a:r>
          </a:p>
          <a:p>
            <a:endParaRPr lang="en-US" dirty="0"/>
          </a:p>
        </p:txBody>
      </p:sp>
    </p:spTree>
    <p:extLst>
      <p:ext uri="{BB962C8B-B14F-4D97-AF65-F5344CB8AC3E}">
        <p14:creationId xmlns:p14="http://schemas.microsoft.com/office/powerpoint/2010/main" val="1027928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9-17 at 9.46.10 AM.png"/>
          <p:cNvPicPr>
            <a:picLocks noChangeAspect="1"/>
          </p:cNvPicPr>
          <p:nvPr/>
        </p:nvPicPr>
        <p:blipFill rotWithShape="1">
          <a:blip r:embed="rId2">
            <a:extLst>
              <a:ext uri="{28A0092B-C50C-407E-A947-70E740481C1C}">
                <a14:useLocalDpi xmlns:a14="http://schemas.microsoft.com/office/drawing/2010/main" val="0"/>
              </a:ext>
            </a:extLst>
          </a:blip>
          <a:srcRect l="3311" t="8201" r="3369" b="6139"/>
          <a:stretch/>
        </p:blipFill>
        <p:spPr>
          <a:xfrm>
            <a:off x="1161145" y="943432"/>
            <a:ext cx="7311572" cy="5874540"/>
          </a:xfrm>
          <a:prstGeom prst="rect">
            <a:avLst/>
          </a:prstGeom>
        </p:spPr>
      </p:pic>
      <p:sp>
        <p:nvSpPr>
          <p:cNvPr id="11" name="TextBox 10"/>
          <p:cNvSpPr txBox="1"/>
          <p:nvPr/>
        </p:nvSpPr>
        <p:spPr>
          <a:xfrm>
            <a:off x="6654476" y="6436968"/>
            <a:ext cx="2377269" cy="400110"/>
          </a:xfrm>
          <a:prstGeom prst="rect">
            <a:avLst/>
          </a:prstGeom>
          <a:noFill/>
        </p:spPr>
        <p:txBody>
          <a:bodyPr wrap="square" rtlCol="0">
            <a:spAutoFit/>
          </a:bodyPr>
          <a:lstStyle/>
          <a:p>
            <a:r>
              <a:rPr lang="en-US" sz="2000" i="1" dirty="0" smtClean="0"/>
              <a:t>Fay et al. In Prep.</a:t>
            </a:r>
            <a:endParaRPr lang="en-US" sz="2000" i="1" dirty="0"/>
          </a:p>
        </p:txBody>
      </p:sp>
      <p:sp>
        <p:nvSpPr>
          <p:cNvPr id="9" name="Title 8"/>
          <p:cNvSpPr>
            <a:spLocks noGrp="1"/>
          </p:cNvSpPr>
          <p:nvPr>
            <p:ph type="title"/>
          </p:nvPr>
        </p:nvSpPr>
        <p:spPr>
          <a:xfrm>
            <a:off x="457200" y="218224"/>
            <a:ext cx="8229600" cy="676014"/>
          </a:xfrm>
        </p:spPr>
        <p:txBody>
          <a:bodyPr>
            <a:noAutofit/>
          </a:bodyPr>
          <a:lstStyle/>
          <a:p>
            <a:r>
              <a:rPr lang="en-US" sz="3000" dirty="0" smtClean="0"/>
              <a:t>Fishing with threshold-based limit on exploitation</a:t>
            </a:r>
            <a:br>
              <a:rPr lang="en-US" sz="3000" dirty="0" smtClean="0"/>
            </a:br>
            <a:r>
              <a:rPr lang="en-US" sz="3000" dirty="0" smtClean="0"/>
              <a:t>ecological benefits with little economic cost</a:t>
            </a:r>
            <a:endParaRPr lang="en-US" sz="3000" dirty="0"/>
          </a:p>
        </p:txBody>
      </p:sp>
    </p:spTree>
    <p:extLst>
      <p:ext uri="{BB962C8B-B14F-4D97-AF65-F5344CB8AC3E}">
        <p14:creationId xmlns:p14="http://schemas.microsoft.com/office/powerpoint/2010/main" val="4021378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smtClean="0"/>
              <a:t>Radar graphs</a:t>
            </a:r>
          </a:p>
        </p:txBody>
      </p:sp>
      <p:sp>
        <p:nvSpPr>
          <p:cNvPr id="3" name="Content Placeholder 2"/>
          <p:cNvSpPr>
            <a:spLocks noGrp="1"/>
          </p:cNvSpPr>
          <p:nvPr>
            <p:ph idx="1"/>
          </p:nvPr>
        </p:nvSpPr>
        <p:spPr/>
        <p:txBody>
          <a:bodyPr/>
          <a:lstStyle/>
          <a:p>
            <a:endParaRPr lang="en-US"/>
          </a:p>
        </p:txBody>
      </p:sp>
      <p:graphicFrame>
        <p:nvGraphicFramePr>
          <p:cNvPr id="6" name="Chart 5"/>
          <p:cNvGraphicFramePr/>
          <p:nvPr>
            <p:extLst>
              <p:ext uri="{D42A27DB-BD31-4B8C-83A1-F6EECF244321}">
                <p14:modId xmlns:p14="http://schemas.microsoft.com/office/powerpoint/2010/main" val="2491225854"/>
              </p:ext>
            </p:extLst>
          </p:nvPr>
        </p:nvGraphicFramePr>
        <p:xfrm>
          <a:off x="-1" y="-307507"/>
          <a:ext cx="9144001"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p:cNvSpPr>
            <a:spLocks noGrp="1"/>
          </p:cNvSpPr>
          <p:nvPr/>
        </p:nvSpPr>
        <p:spPr>
          <a:xfrm>
            <a:off x="1073001" y="6169641"/>
            <a:ext cx="8229600" cy="688359"/>
          </a:xfrm>
          <a:prstGeom prst="rect">
            <a:avLst/>
          </a:prstGeom>
        </p:spPr>
        <p:txBody>
          <a:bodyPr vert="horz" lIns="91440" tIns="45720" rIns="91440" bIns="45720" rtlCol="0" anchor="ctr">
            <a:normAutofit fontScale="6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stStyle>
          <a:p>
            <a:r>
              <a:rPr lang="en-US" dirty="0"/>
              <a:t>Social </a:t>
            </a:r>
            <a:r>
              <a:rPr lang="en-US" dirty="0" smtClean="0"/>
              <a:t>Indicators of Fishing </a:t>
            </a:r>
            <a:r>
              <a:rPr lang="en-US" dirty="0"/>
              <a:t>Community Vulnerability and </a:t>
            </a:r>
            <a:r>
              <a:rPr lang="en-US" dirty="0" smtClean="0"/>
              <a:t>Resilience</a:t>
            </a:r>
          </a:p>
          <a:p>
            <a:r>
              <a:rPr lang="en-US" dirty="0" smtClean="0"/>
              <a:t>Jepson and Jepson (2013) </a:t>
            </a:r>
            <a:r>
              <a:rPr lang="en-US" dirty="0"/>
              <a:t>NOAA </a:t>
            </a:r>
            <a:r>
              <a:rPr lang="en-US" dirty="0" smtClean="0"/>
              <a:t>Tech. Memo. NMFS-F</a:t>
            </a:r>
            <a:r>
              <a:rPr lang="en-US" dirty="0"/>
              <a:t>/</a:t>
            </a:r>
            <a:r>
              <a:rPr lang="en-US" dirty="0" smtClean="0"/>
              <a:t>SPO-129</a:t>
            </a:r>
            <a:endParaRPr lang="en-US" dirty="0"/>
          </a:p>
        </p:txBody>
      </p:sp>
    </p:spTree>
    <p:extLst>
      <p:ext uri="{BB962C8B-B14F-4D97-AF65-F5344CB8AC3E}">
        <p14:creationId xmlns:p14="http://schemas.microsoft.com/office/powerpoint/2010/main" val="38331876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Multivariate Analyses</a:t>
            </a:r>
          </a:p>
        </p:txBody>
      </p:sp>
      <p:sp>
        <p:nvSpPr>
          <p:cNvPr id="6" name="Content Placeholder 5"/>
          <p:cNvSpPr>
            <a:spLocks noGrp="1"/>
          </p:cNvSpPr>
          <p:nvPr>
            <p:ph idx="1"/>
          </p:nvPr>
        </p:nvSpPr>
        <p:spPr>
          <a:xfrm>
            <a:off x="457200" y="1051870"/>
            <a:ext cx="4918228" cy="5588417"/>
          </a:xfrm>
        </p:spPr>
        <p:txBody>
          <a:bodyPr>
            <a:normAutofit/>
          </a:bodyPr>
          <a:lstStyle/>
          <a:p>
            <a:r>
              <a:rPr lang="en-US" sz="2800" dirty="0" smtClean="0"/>
              <a:t>Principal Component Analysis, </a:t>
            </a:r>
            <a:r>
              <a:rPr lang="en-US" sz="2800" dirty="0"/>
              <a:t>MDS, etc. can help to reduce </a:t>
            </a:r>
            <a:r>
              <a:rPr lang="en-US" sz="2800" dirty="0" smtClean="0"/>
              <a:t>dimensionality, and detect </a:t>
            </a:r>
            <a:r>
              <a:rPr lang="en-US" sz="2800" dirty="0"/>
              <a:t>major systemic </a:t>
            </a:r>
            <a:r>
              <a:rPr lang="en-US" sz="2800" dirty="0" smtClean="0"/>
              <a:t>patterns.</a:t>
            </a:r>
            <a:endParaRPr lang="en-US" sz="2800" dirty="0"/>
          </a:p>
          <a:p>
            <a:r>
              <a:rPr lang="en-US" sz="2800" dirty="0"/>
              <a:t>Can provide indicator weighting to determine the major processes acting upon the overall </a:t>
            </a:r>
            <a:r>
              <a:rPr lang="en-US" sz="2800" dirty="0" smtClean="0"/>
              <a:t>system.</a:t>
            </a:r>
            <a:endParaRPr lang="en-US" sz="2800" dirty="0"/>
          </a:p>
          <a:p>
            <a:r>
              <a:rPr lang="en-US" sz="2800" dirty="0"/>
              <a:t>Also useful in a culling/vetting </a:t>
            </a:r>
            <a:r>
              <a:rPr lang="en-US" sz="2800" dirty="0" smtClean="0"/>
              <a:t>exercise.</a:t>
            </a:r>
            <a:endParaRPr lang="en-US" dirty="0"/>
          </a:p>
        </p:txBody>
      </p:sp>
      <p:pic>
        <p:nvPicPr>
          <p:cNvPr id="4" name="Picture 3"/>
          <p:cNvPicPr>
            <a:picLocks noChangeAspect="1"/>
          </p:cNvPicPr>
          <p:nvPr/>
        </p:nvPicPr>
        <p:blipFill>
          <a:blip r:embed="rId2"/>
          <a:stretch>
            <a:fillRect/>
          </a:stretch>
        </p:blipFill>
        <p:spPr>
          <a:xfrm>
            <a:off x="5474136" y="342900"/>
            <a:ext cx="3314700" cy="6172200"/>
          </a:xfrm>
          <a:prstGeom prst="rect">
            <a:avLst/>
          </a:prstGeom>
        </p:spPr>
      </p:pic>
      <p:sp>
        <p:nvSpPr>
          <p:cNvPr id="7" name="Text Box 4"/>
          <p:cNvSpPr txBox="1">
            <a:spLocks noChangeArrowheads="1"/>
          </p:cNvSpPr>
          <p:nvPr/>
        </p:nvSpPr>
        <p:spPr bwMode="auto">
          <a:xfrm>
            <a:off x="2268440" y="6078637"/>
            <a:ext cx="8763000" cy="838691"/>
          </a:xfrm>
          <a:prstGeom prst="rect">
            <a:avLst/>
          </a:prstGeom>
          <a:noFill/>
          <a:ln w="9525">
            <a:noFill/>
            <a:miter lim="800000"/>
            <a:headEnd/>
            <a:tailEnd/>
          </a:ln>
          <a:effectLst/>
        </p:spPr>
        <p:txBody>
          <a:bodyPr wrap="square">
            <a:spAutoFit/>
          </a:bodyPr>
          <a:lstStyle/>
          <a:p>
            <a:pPr>
              <a:lnSpc>
                <a:spcPct val="130000"/>
              </a:lnSpc>
            </a:pPr>
            <a:endParaRPr lang="en-US" sz="2000" dirty="0">
              <a:solidFill>
                <a:srgbClr val="333399"/>
              </a:solidFill>
              <a:latin typeface="Arial" charset="0"/>
            </a:endParaRPr>
          </a:p>
          <a:p>
            <a:pPr>
              <a:lnSpc>
                <a:spcPct val="130000"/>
              </a:lnSpc>
            </a:pPr>
            <a:r>
              <a:rPr lang="en-US" dirty="0" smtClean="0">
                <a:solidFill>
                  <a:srgbClr val="333399"/>
                </a:solidFill>
                <a:latin typeface="Arial" charset="0"/>
                <a:hlinkClick r:id="rId3"/>
              </a:rPr>
              <a:t>http://www.nefsc.noaa.gov/publications/crd/crd1207/crd1207.pdf</a:t>
            </a:r>
            <a:endParaRPr lang="en-US" dirty="0" smtClean="0">
              <a:solidFill>
                <a:srgbClr val="333399"/>
              </a:solidFill>
              <a:latin typeface="Arial" charset="0"/>
            </a:endParaRPr>
          </a:p>
        </p:txBody>
      </p:sp>
    </p:spTree>
    <p:extLst>
      <p:ext uri="{BB962C8B-B14F-4D97-AF65-F5344CB8AC3E}">
        <p14:creationId xmlns:p14="http://schemas.microsoft.com/office/powerpoint/2010/main" val="13909149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Composite </a:t>
            </a:r>
            <a:r>
              <a:rPr lang="en-US" dirty="0" smtClean="0"/>
              <a:t>Indicators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e.g</a:t>
            </a:r>
            <a:r>
              <a:rPr lang="en-US" dirty="0"/>
              <a:t>., Ocean Health </a:t>
            </a:r>
            <a:r>
              <a:rPr lang="en-US" dirty="0" smtClean="0"/>
              <a:t>Index</a:t>
            </a:r>
          </a:p>
          <a:p>
            <a:pPr marL="0" indent="0">
              <a:buNone/>
            </a:pPr>
            <a:r>
              <a:rPr lang="en-US" dirty="0" smtClean="0"/>
              <a:t>Halpern et al. (2012)</a:t>
            </a:r>
          </a:p>
          <a:p>
            <a:endParaRPr lang="en-US" dirty="0"/>
          </a:p>
          <a:p>
            <a:pPr marL="0" indent="0">
              <a:buNone/>
            </a:pPr>
            <a:r>
              <a:rPr lang="en-US" dirty="0" smtClean="0"/>
              <a:t>Pros</a:t>
            </a:r>
          </a:p>
          <a:p>
            <a:pPr lvl="1"/>
            <a:r>
              <a:rPr lang="en-US" dirty="0"/>
              <a:t>Visually simple</a:t>
            </a:r>
          </a:p>
          <a:p>
            <a:pPr lvl="1"/>
            <a:r>
              <a:rPr lang="en-US" dirty="0"/>
              <a:t>Synthesize a LOT of</a:t>
            </a:r>
            <a:br>
              <a:rPr lang="en-US" dirty="0"/>
            </a:br>
            <a:r>
              <a:rPr lang="en-US" dirty="0"/>
              <a:t>information</a:t>
            </a:r>
          </a:p>
          <a:p>
            <a:pPr marL="0" indent="0">
              <a:buNone/>
            </a:pPr>
            <a:r>
              <a:rPr lang="en-US" dirty="0" smtClean="0"/>
              <a:t>Cons</a:t>
            </a:r>
          </a:p>
          <a:p>
            <a:pPr lvl="1"/>
            <a:r>
              <a:rPr lang="en-US" dirty="0" smtClean="0"/>
              <a:t>Not necessarily</a:t>
            </a:r>
            <a:br>
              <a:rPr lang="en-US" dirty="0" smtClean="0"/>
            </a:br>
            <a:r>
              <a:rPr lang="en-US" dirty="0" smtClean="0"/>
              <a:t>transparent</a:t>
            </a:r>
          </a:p>
          <a:p>
            <a:pPr lvl="1"/>
            <a:r>
              <a:rPr lang="en-US" dirty="0" smtClean="0"/>
              <a:t>Potential loss of</a:t>
            </a:r>
            <a:br>
              <a:rPr lang="en-US" dirty="0" smtClean="0"/>
            </a:br>
            <a:r>
              <a:rPr lang="en-US" dirty="0" smtClean="0"/>
              <a:t>information</a:t>
            </a:r>
          </a:p>
          <a:p>
            <a:pPr lvl="1"/>
            <a:endParaRPr lang="en-US" dirty="0" smtClean="0"/>
          </a:p>
          <a:p>
            <a:endParaRPr lang="en-US" dirty="0"/>
          </a:p>
        </p:txBody>
      </p:sp>
      <p:pic>
        <p:nvPicPr>
          <p:cNvPr id="4" name="Picture 3"/>
          <p:cNvPicPr>
            <a:picLocks noChangeAspect="1"/>
          </p:cNvPicPr>
          <p:nvPr/>
        </p:nvPicPr>
        <p:blipFill>
          <a:blip r:embed="rId2"/>
          <a:stretch>
            <a:fillRect/>
          </a:stretch>
        </p:blipFill>
        <p:spPr>
          <a:xfrm>
            <a:off x="4689339" y="872282"/>
            <a:ext cx="4343845" cy="5824150"/>
          </a:xfrm>
          <a:prstGeom prst="rect">
            <a:avLst/>
          </a:prstGeom>
        </p:spPr>
      </p:pic>
    </p:spTree>
    <p:extLst>
      <p:ext uri="{BB962C8B-B14F-4D97-AF65-F5344CB8AC3E}">
        <p14:creationId xmlns:p14="http://schemas.microsoft.com/office/powerpoint/2010/main" val="3935307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Indicators</a:t>
            </a:r>
            <a:endParaRPr lang="en-US" dirty="0"/>
          </a:p>
        </p:txBody>
      </p:sp>
      <p:sp>
        <p:nvSpPr>
          <p:cNvPr id="14" name="Content Placeholder 13"/>
          <p:cNvSpPr>
            <a:spLocks noGrp="1"/>
          </p:cNvSpPr>
          <p:nvPr>
            <p:ph idx="1"/>
          </p:nvPr>
        </p:nvSpPr>
        <p:spPr/>
        <p:txBody>
          <a:bodyPr/>
          <a:lstStyle/>
          <a:p>
            <a:endParaRPr lang="en-US"/>
          </a:p>
        </p:txBody>
      </p:sp>
      <p:grpSp>
        <p:nvGrpSpPr>
          <p:cNvPr id="16" name="Group 15"/>
          <p:cNvGrpSpPr/>
          <p:nvPr/>
        </p:nvGrpSpPr>
        <p:grpSpPr>
          <a:xfrm>
            <a:off x="403506" y="2785354"/>
            <a:ext cx="7292694" cy="3767846"/>
            <a:chOff x="76200" y="3429000"/>
            <a:chExt cx="6934200" cy="3429000"/>
          </a:xfrm>
        </p:grpSpPr>
        <p:pic>
          <p:nvPicPr>
            <p:cNvPr id="17" name="Picture 16" descr="Screen shot 2012-06-26 at 10.46.12 PM.png"/>
            <p:cNvPicPr>
              <a:picLocks noChangeAspect="1"/>
            </p:cNvPicPr>
            <p:nvPr/>
          </p:nvPicPr>
          <p:blipFill>
            <a:blip r:embed="rId3" cstate="print"/>
            <a:srcRect t="9358" b="53211"/>
            <a:stretch>
              <a:fillRect/>
            </a:stretch>
          </p:blipFill>
          <p:spPr>
            <a:xfrm>
              <a:off x="76200" y="5682589"/>
              <a:ext cx="6662370" cy="609600"/>
            </a:xfrm>
            <a:prstGeom prst="rect">
              <a:avLst/>
            </a:prstGeom>
          </p:spPr>
        </p:pic>
        <p:pic>
          <p:nvPicPr>
            <p:cNvPr id="18" name="Picture 17" descr="Screen Shot 2013-03-14 at 10.46.29 AM.png"/>
            <p:cNvPicPr>
              <a:picLocks noChangeAspect="1"/>
            </p:cNvPicPr>
            <p:nvPr/>
          </p:nvPicPr>
          <p:blipFill>
            <a:blip r:embed="rId4" cstate="print"/>
            <a:stretch>
              <a:fillRect/>
            </a:stretch>
          </p:blipFill>
          <p:spPr>
            <a:xfrm>
              <a:off x="304800" y="3429000"/>
              <a:ext cx="4495800" cy="2171409"/>
            </a:xfrm>
            <a:prstGeom prst="rect">
              <a:avLst/>
            </a:prstGeom>
          </p:spPr>
        </p:pic>
        <p:pic>
          <p:nvPicPr>
            <p:cNvPr id="19" name="Picture 18" descr="Screen Shot 2013-03-14 at 10.47.05 AM.png"/>
            <p:cNvPicPr>
              <a:picLocks noChangeAspect="1"/>
            </p:cNvPicPr>
            <p:nvPr/>
          </p:nvPicPr>
          <p:blipFill>
            <a:blip r:embed="rId5" cstate="print"/>
            <a:stretch>
              <a:fillRect/>
            </a:stretch>
          </p:blipFill>
          <p:spPr>
            <a:xfrm>
              <a:off x="76200" y="6292189"/>
              <a:ext cx="6934200" cy="565811"/>
            </a:xfrm>
            <a:prstGeom prst="rect">
              <a:avLst/>
            </a:prstGeom>
          </p:spPr>
        </p:pic>
      </p:grpSp>
      <p:grpSp>
        <p:nvGrpSpPr>
          <p:cNvPr id="20" name="Group 19"/>
          <p:cNvGrpSpPr/>
          <p:nvPr/>
        </p:nvGrpSpPr>
        <p:grpSpPr>
          <a:xfrm>
            <a:off x="0" y="2133600"/>
            <a:ext cx="8892894" cy="2556754"/>
            <a:chOff x="0" y="1524000"/>
            <a:chExt cx="8892894" cy="2556754"/>
          </a:xfrm>
        </p:grpSpPr>
        <p:pic>
          <p:nvPicPr>
            <p:cNvPr id="21" name="Picture 20" descr="Screen shot 2012-06-26 at 10.18.06 PM.png"/>
            <p:cNvPicPr>
              <a:picLocks noChangeAspect="1"/>
            </p:cNvPicPr>
            <p:nvPr/>
          </p:nvPicPr>
          <p:blipFill>
            <a:blip r:embed="rId6" cstate="print"/>
            <a:stretch>
              <a:fillRect/>
            </a:stretch>
          </p:blipFill>
          <p:spPr>
            <a:xfrm>
              <a:off x="6019800" y="1524000"/>
              <a:ext cx="2873094" cy="2556754"/>
            </a:xfrm>
            <a:prstGeom prst="rect">
              <a:avLst/>
            </a:prstGeom>
          </p:spPr>
        </p:pic>
        <p:pic>
          <p:nvPicPr>
            <p:cNvPr id="22" name="Picture 21" descr="Screen Shot 2013-03-14 at 10.37.05 AM.png"/>
            <p:cNvPicPr>
              <a:picLocks noChangeAspect="1"/>
            </p:cNvPicPr>
            <p:nvPr/>
          </p:nvPicPr>
          <p:blipFill>
            <a:blip r:embed="rId7" cstate="print"/>
            <a:srcRect t="75293"/>
            <a:stretch>
              <a:fillRect/>
            </a:stretch>
          </p:blipFill>
          <p:spPr>
            <a:xfrm>
              <a:off x="0" y="1828800"/>
              <a:ext cx="5715000" cy="350063"/>
            </a:xfrm>
            <a:prstGeom prst="rect">
              <a:avLst/>
            </a:prstGeom>
          </p:spPr>
        </p:pic>
        <p:pic>
          <p:nvPicPr>
            <p:cNvPr id="23" name="Picture 22" descr="Screen Shot 2013-03-14 at 10.37.05 AM.png"/>
            <p:cNvPicPr>
              <a:picLocks noChangeAspect="1"/>
            </p:cNvPicPr>
            <p:nvPr/>
          </p:nvPicPr>
          <p:blipFill>
            <a:blip r:embed="rId7" cstate="print"/>
            <a:srcRect b="78488"/>
            <a:stretch>
              <a:fillRect/>
            </a:stretch>
          </p:blipFill>
          <p:spPr>
            <a:xfrm>
              <a:off x="0" y="1524000"/>
              <a:ext cx="5715000" cy="304800"/>
            </a:xfrm>
            <a:prstGeom prst="rect">
              <a:avLst/>
            </a:prstGeom>
          </p:spPr>
        </p:pic>
      </p:grpSp>
    </p:spTree>
    <p:extLst>
      <p:ext uri="{BB962C8B-B14F-4D97-AF65-F5344CB8AC3E}">
        <p14:creationId xmlns:p14="http://schemas.microsoft.com/office/powerpoint/2010/main" val="203154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Assessing Ecosystem Status</a:t>
            </a:r>
          </a:p>
        </p:txBody>
      </p:sp>
      <p:sp>
        <p:nvSpPr>
          <p:cNvPr id="3" name="Content Placeholder 2"/>
          <p:cNvSpPr>
            <a:spLocks noGrp="1"/>
          </p:cNvSpPr>
          <p:nvPr>
            <p:ph idx="1"/>
          </p:nvPr>
        </p:nvSpPr>
        <p:spPr/>
        <p:txBody>
          <a:bodyPr/>
          <a:lstStyle/>
          <a:p>
            <a:r>
              <a:rPr lang="en-US" dirty="0"/>
              <a:t>Multiple metrics</a:t>
            </a:r>
          </a:p>
          <a:p>
            <a:r>
              <a:rPr lang="en-US" dirty="0"/>
              <a:t>Biotic (resource and non resource)</a:t>
            </a:r>
          </a:p>
          <a:p>
            <a:r>
              <a:rPr lang="en-US" dirty="0"/>
              <a:t>Abiotic</a:t>
            </a:r>
          </a:p>
          <a:p>
            <a:r>
              <a:rPr lang="en-US" dirty="0"/>
              <a:t>Human</a:t>
            </a:r>
          </a:p>
          <a:p>
            <a:r>
              <a:rPr lang="en-US" dirty="0"/>
              <a:t>Long time </a:t>
            </a:r>
            <a:r>
              <a:rPr lang="en-US" dirty="0" smtClean="0"/>
              <a:t>series (?)</a:t>
            </a:r>
            <a:endParaRPr lang="en-US" dirty="0"/>
          </a:p>
          <a:p>
            <a:r>
              <a:rPr lang="en-US" dirty="0"/>
              <a:t>Modeling</a:t>
            </a:r>
          </a:p>
          <a:p>
            <a:r>
              <a:rPr lang="en-US" dirty="0"/>
              <a:t>Novel ways to </a:t>
            </a:r>
            <a:r>
              <a:rPr lang="en-US" dirty="0" smtClean="0"/>
              <a:t>package</a:t>
            </a:r>
            <a:br>
              <a:rPr lang="en-US" dirty="0" smtClean="0"/>
            </a:br>
            <a:r>
              <a:rPr lang="en-US" dirty="0" smtClean="0"/>
              <a:t>the </a:t>
            </a:r>
            <a:r>
              <a:rPr lang="en-US" dirty="0"/>
              <a:t>information</a:t>
            </a:r>
          </a:p>
          <a:p>
            <a:endParaRPr lang="en-US" dirty="0"/>
          </a:p>
        </p:txBody>
      </p:sp>
      <p:pic>
        <p:nvPicPr>
          <p:cNvPr id="4" name="Picture 2" descr="JerashColumn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777" y="183923"/>
            <a:ext cx="9398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BS0206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12518" y="2932259"/>
            <a:ext cx="2916255" cy="3016104"/>
          </a:xfrm>
          <a:prstGeom prst="rect">
            <a:avLst/>
          </a:prstGeom>
        </p:spPr>
      </p:pic>
    </p:spTree>
    <p:extLst>
      <p:ext uri="{BB962C8B-B14F-4D97-AF65-F5344CB8AC3E}">
        <p14:creationId xmlns:p14="http://schemas.microsoft.com/office/powerpoint/2010/main" val="2536076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Achieving Ecosystem Goals</a:t>
            </a:r>
          </a:p>
        </p:txBody>
      </p:sp>
      <p:sp>
        <p:nvSpPr>
          <p:cNvPr id="3" name="Content Placeholder 2"/>
          <p:cNvSpPr>
            <a:spLocks noGrp="1"/>
          </p:cNvSpPr>
          <p:nvPr>
            <p:ph idx="1"/>
          </p:nvPr>
        </p:nvSpPr>
        <p:spPr/>
        <p:txBody>
          <a:bodyPr/>
          <a:lstStyle/>
          <a:p>
            <a:r>
              <a:rPr lang="en-US" dirty="0"/>
              <a:t>Implementation</a:t>
            </a:r>
          </a:p>
          <a:p>
            <a:pPr lvl="1"/>
            <a:r>
              <a:rPr lang="en-US" dirty="0"/>
              <a:t>Tools for Action</a:t>
            </a:r>
          </a:p>
          <a:p>
            <a:pPr lvl="1"/>
            <a:r>
              <a:rPr lang="en-US" dirty="0"/>
              <a:t>What do we need? </a:t>
            </a:r>
          </a:p>
          <a:p>
            <a:endParaRPr lang="en-US" dirty="0" smtClean="0"/>
          </a:p>
          <a:p>
            <a:r>
              <a:rPr lang="en-US" dirty="0" smtClean="0"/>
              <a:t>Decision </a:t>
            </a:r>
            <a:r>
              <a:rPr lang="en-US" dirty="0"/>
              <a:t>Theory</a:t>
            </a:r>
          </a:p>
          <a:p>
            <a:pPr lvl="1"/>
            <a:r>
              <a:rPr lang="en-US" dirty="0"/>
              <a:t>Reference Points</a:t>
            </a:r>
          </a:p>
          <a:p>
            <a:pPr lvl="1"/>
            <a:r>
              <a:rPr lang="en-US" dirty="0"/>
              <a:t>Control Rules for Action</a:t>
            </a:r>
          </a:p>
          <a:p>
            <a:endParaRPr lang="en-US" dirty="0"/>
          </a:p>
        </p:txBody>
      </p:sp>
      <p:pic>
        <p:nvPicPr>
          <p:cNvPr id="4" name="Picture 2" descr="JerashColumn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9752" y="183923"/>
            <a:ext cx="9398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8962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0683"/>
            <a:ext cx="8229600" cy="688359"/>
          </a:xfrm>
        </p:spPr>
        <p:txBody>
          <a:bodyPr>
            <a:noAutofit/>
          </a:bodyPr>
          <a:lstStyle/>
          <a:p>
            <a:r>
              <a:rPr lang="en-US" sz="2800" dirty="0" smtClean="0"/>
              <a:t>Monitoring ecosystem status relative to reference points: use indicators to stay ‘in bounds’</a:t>
            </a:r>
            <a:endParaRPr lang="en-US" sz="28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47004" y="1346774"/>
            <a:ext cx="7612356" cy="4447362"/>
          </a:xfrm>
          <a:prstGeom prst="rect">
            <a:avLst/>
          </a:prstGeom>
        </p:spPr>
      </p:pic>
      <p:pic>
        <p:nvPicPr>
          <p:cNvPr id="5" name="Picture 4"/>
          <p:cNvPicPr>
            <a:picLocks noChangeAspect="1"/>
          </p:cNvPicPr>
          <p:nvPr/>
        </p:nvPicPr>
        <p:blipFill>
          <a:blip r:embed="rId3"/>
          <a:stretch>
            <a:fillRect/>
          </a:stretch>
        </p:blipFill>
        <p:spPr>
          <a:xfrm>
            <a:off x="914400" y="5994400"/>
            <a:ext cx="8229600" cy="863600"/>
          </a:xfrm>
          <a:prstGeom prst="rect">
            <a:avLst/>
          </a:prstGeom>
        </p:spPr>
      </p:pic>
    </p:spTree>
    <p:extLst>
      <p:ext uri="{BB962C8B-B14F-4D97-AF65-F5344CB8AC3E}">
        <p14:creationId xmlns:p14="http://schemas.microsoft.com/office/powerpoint/2010/main" val="324786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41781513"/>
              </p:ext>
            </p:extLst>
          </p:nvPr>
        </p:nvGraphicFramePr>
        <p:xfrm>
          <a:off x="470029" y="872921"/>
          <a:ext cx="8229600" cy="5933440"/>
        </p:xfrm>
        <a:graphic>
          <a:graphicData uri="http://schemas.openxmlformats.org/drawingml/2006/table">
            <a:tbl>
              <a:tblPr firstRow="1" bandRow="1">
                <a:tableStyleId>{5C22544A-7EE6-4342-B048-85BDC9FD1C3A}</a:tableStyleId>
              </a:tblPr>
              <a:tblGrid>
                <a:gridCol w="1018156"/>
                <a:gridCol w="1347064"/>
                <a:gridCol w="5864380"/>
              </a:tblGrid>
              <a:tr h="370840">
                <a:tc>
                  <a:txBody>
                    <a:bodyPr/>
                    <a:lstStyle/>
                    <a:p>
                      <a:r>
                        <a:rPr lang="en-US" dirty="0" smtClean="0"/>
                        <a:t>Week</a:t>
                      </a:r>
                      <a:endParaRPr lang="en-US" dirty="0"/>
                    </a:p>
                  </a:txBody>
                  <a:tcPr/>
                </a:tc>
                <a:tc>
                  <a:txBody>
                    <a:bodyPr/>
                    <a:lstStyle/>
                    <a:p>
                      <a:r>
                        <a:rPr lang="en-US" dirty="0" smtClean="0"/>
                        <a:t>Theme</a:t>
                      </a:r>
                      <a:endParaRPr lang="en-US" dirty="0"/>
                    </a:p>
                  </a:txBody>
                  <a:tcPr/>
                </a:tc>
                <a:tc>
                  <a:txBody>
                    <a:bodyPr/>
                    <a:lstStyle/>
                    <a:p>
                      <a:r>
                        <a:rPr lang="en-US" dirty="0" smtClean="0"/>
                        <a:t>Topic</a:t>
                      </a:r>
                      <a:endParaRPr lang="en-US" dirty="0"/>
                    </a:p>
                  </a:txBody>
                  <a:tcPr/>
                </a:tc>
              </a:tr>
              <a:tr h="370840">
                <a:tc>
                  <a:txBody>
                    <a:bodyPr/>
                    <a:lstStyle/>
                    <a:p>
                      <a:r>
                        <a:rPr lang="en-US" dirty="0" smtClean="0">
                          <a:solidFill>
                            <a:schemeClr val="tx1"/>
                          </a:solidFill>
                        </a:rPr>
                        <a:t>1/30</a:t>
                      </a:r>
                      <a:endParaRPr lang="en-US" dirty="0">
                        <a:solidFill>
                          <a:schemeClr val="tx1"/>
                        </a:solidFill>
                      </a:endParaRPr>
                    </a:p>
                  </a:txBody>
                  <a:tcPr/>
                </a:tc>
                <a:tc>
                  <a:txBody>
                    <a:bodyPr/>
                    <a:lstStyle/>
                    <a:p>
                      <a:r>
                        <a:rPr lang="en-US" dirty="0" smtClean="0">
                          <a:solidFill>
                            <a:schemeClr val="tx1"/>
                          </a:solidFill>
                        </a:rPr>
                        <a:t>Context</a:t>
                      </a:r>
                      <a:endParaRPr lang="en-US" dirty="0">
                        <a:solidFill>
                          <a:schemeClr val="tx1"/>
                        </a:solidFill>
                      </a:endParaRPr>
                    </a:p>
                  </a:txBody>
                  <a:tcPr/>
                </a:tc>
                <a:tc>
                  <a:txBody>
                    <a:bodyPr/>
                    <a:lstStyle/>
                    <a:p>
                      <a:r>
                        <a:rPr lang="en-US" dirty="0" smtClean="0">
                          <a:solidFill>
                            <a:schemeClr val="tx1"/>
                          </a:solidFill>
                        </a:rPr>
                        <a:t>Introduction, What is EBFM?</a:t>
                      </a:r>
                      <a:endParaRPr lang="en-US" dirty="0">
                        <a:solidFill>
                          <a:schemeClr val="tx1"/>
                        </a:solidFill>
                      </a:endParaRPr>
                    </a:p>
                  </a:txBody>
                  <a:tcPr/>
                </a:tc>
              </a:tr>
              <a:tr h="370840">
                <a:tc>
                  <a:txBody>
                    <a:bodyPr/>
                    <a:lstStyle/>
                    <a:p>
                      <a:r>
                        <a:rPr lang="en-US" dirty="0" smtClean="0">
                          <a:solidFill>
                            <a:schemeClr val="tx1"/>
                          </a:solidFill>
                        </a:rPr>
                        <a:t>2/6</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Challenges facing fisheries,</a:t>
                      </a:r>
                      <a:r>
                        <a:rPr lang="en-US" baseline="0" dirty="0" smtClean="0">
                          <a:solidFill>
                            <a:schemeClr val="tx1"/>
                          </a:solidFill>
                        </a:rPr>
                        <a:t> what can EBFM offer?</a:t>
                      </a:r>
                      <a:endParaRPr lang="en-US" dirty="0">
                        <a:solidFill>
                          <a:schemeClr val="tx1"/>
                        </a:solidFill>
                      </a:endParaRPr>
                    </a:p>
                  </a:txBody>
                  <a:tcPr/>
                </a:tc>
              </a:tr>
              <a:tr h="370840">
                <a:tc>
                  <a:txBody>
                    <a:bodyPr/>
                    <a:lstStyle/>
                    <a:p>
                      <a:r>
                        <a:rPr lang="en-US" dirty="0" smtClean="0"/>
                        <a:t>2/13</a:t>
                      </a:r>
                      <a:endParaRPr lang="en-US" dirty="0"/>
                    </a:p>
                  </a:txBody>
                  <a:tcPr/>
                </a:tc>
                <a:tc>
                  <a:txBody>
                    <a:bodyPr/>
                    <a:lstStyle/>
                    <a:p>
                      <a:endParaRPr lang="en-US" dirty="0"/>
                    </a:p>
                  </a:txBody>
                  <a:tcPr/>
                </a:tc>
                <a:tc>
                  <a:txBody>
                    <a:bodyPr/>
                    <a:lstStyle/>
                    <a:p>
                      <a:r>
                        <a:rPr lang="en-US" dirty="0" smtClean="0"/>
                        <a:t>Guest lecture:</a:t>
                      </a:r>
                      <a:r>
                        <a:rPr lang="en-US" baseline="0" dirty="0" smtClean="0"/>
                        <a:t> case studies of EBFM</a:t>
                      </a:r>
                      <a:endParaRPr lang="en-US" dirty="0"/>
                    </a:p>
                  </a:txBody>
                  <a:tcPr/>
                </a:tc>
              </a:tr>
              <a:tr h="370840">
                <a:tc>
                  <a:txBody>
                    <a:bodyPr/>
                    <a:lstStyle/>
                    <a:p>
                      <a:r>
                        <a:rPr lang="en-US" dirty="0" smtClean="0">
                          <a:solidFill>
                            <a:schemeClr val="tx1"/>
                          </a:solidFill>
                        </a:rPr>
                        <a:t>2/20</a:t>
                      </a:r>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smtClean="0">
                          <a:solidFill>
                            <a:schemeClr val="tx1"/>
                          </a:solidFill>
                        </a:rPr>
                        <a:t>Types of advice, decision theories,</a:t>
                      </a:r>
                      <a:r>
                        <a:rPr lang="en-US" baseline="0" dirty="0" smtClean="0">
                          <a:solidFill>
                            <a:schemeClr val="tx1"/>
                          </a:solidFill>
                        </a:rPr>
                        <a:t> </a:t>
                      </a:r>
                      <a:r>
                        <a:rPr lang="en-US" dirty="0" smtClean="0">
                          <a:solidFill>
                            <a:schemeClr val="tx1"/>
                          </a:solidFill>
                        </a:rPr>
                        <a:t>goal-setting</a:t>
                      </a:r>
                      <a:endParaRPr lang="en-US" dirty="0">
                        <a:solidFill>
                          <a:schemeClr val="tx1"/>
                        </a:solidFill>
                      </a:endParaRPr>
                    </a:p>
                  </a:txBody>
                  <a:tcPr/>
                </a:tc>
              </a:tr>
              <a:tr h="370840">
                <a:tc>
                  <a:txBody>
                    <a:bodyPr/>
                    <a:lstStyle/>
                    <a:p>
                      <a:r>
                        <a:rPr lang="en-US" dirty="0" smtClean="0">
                          <a:solidFill>
                            <a:schemeClr val="tx1"/>
                          </a:solidFill>
                        </a:rPr>
                        <a:t>2/27</a:t>
                      </a:r>
                      <a:endParaRPr lang="en-US"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Operational</a:t>
                      </a:r>
                    </a:p>
                  </a:txBody>
                  <a:tcPr/>
                </a:tc>
                <a:tc>
                  <a:txBody>
                    <a:bodyPr/>
                    <a:lstStyle/>
                    <a:p>
                      <a:r>
                        <a:rPr lang="en-US" dirty="0" err="1" smtClean="0">
                          <a:solidFill>
                            <a:schemeClr val="tx1"/>
                          </a:solidFill>
                        </a:rPr>
                        <a:t>Bycatch</a:t>
                      </a:r>
                      <a:r>
                        <a:rPr lang="en-US" dirty="0" smtClean="0">
                          <a:solidFill>
                            <a:schemeClr val="tx1"/>
                          </a:solidFill>
                        </a:rPr>
                        <a:t>, habitat, and spatial management</a:t>
                      </a:r>
                      <a:endParaRPr lang="en-US" dirty="0">
                        <a:solidFill>
                          <a:schemeClr val="tx1"/>
                        </a:solidFill>
                      </a:endParaRPr>
                    </a:p>
                  </a:txBody>
                  <a:tcPr/>
                </a:tc>
              </a:tr>
              <a:tr h="370840">
                <a:tc>
                  <a:txBody>
                    <a:bodyPr/>
                    <a:lstStyle/>
                    <a:p>
                      <a:r>
                        <a:rPr lang="en-US" dirty="0" smtClean="0">
                          <a:solidFill>
                            <a:schemeClr val="accent2"/>
                          </a:solidFill>
                        </a:rPr>
                        <a:t>3/6</a:t>
                      </a:r>
                      <a:endParaRPr lang="en-US" dirty="0">
                        <a:solidFill>
                          <a:schemeClr val="accent2"/>
                        </a:solidFill>
                      </a:endParaRPr>
                    </a:p>
                  </a:txBody>
                  <a:tcPr/>
                </a:tc>
                <a:tc>
                  <a:txBody>
                    <a:bodyPr/>
                    <a:lstStyle/>
                    <a:p>
                      <a:endParaRPr lang="en-US" dirty="0">
                        <a:solidFill>
                          <a:schemeClr val="accent2"/>
                        </a:solidFill>
                      </a:endParaRPr>
                    </a:p>
                  </a:txBody>
                  <a:tcPr/>
                </a:tc>
                <a:tc>
                  <a:txBody>
                    <a:bodyPr/>
                    <a:lstStyle/>
                    <a:p>
                      <a:r>
                        <a:rPr lang="en-US" dirty="0" smtClean="0">
                          <a:solidFill>
                            <a:schemeClr val="accent2"/>
                          </a:solidFill>
                        </a:rPr>
                        <a:t>Ecosystem indicators</a:t>
                      </a:r>
                      <a:endParaRPr lang="en-US" dirty="0">
                        <a:solidFill>
                          <a:schemeClr val="accent2"/>
                        </a:solidFill>
                      </a:endParaRPr>
                    </a:p>
                  </a:txBody>
                  <a:tcPr/>
                </a:tc>
              </a:tr>
              <a:tr h="370840">
                <a:tc>
                  <a:txBody>
                    <a:bodyPr/>
                    <a:lstStyle/>
                    <a:p>
                      <a:r>
                        <a:rPr lang="en-US" dirty="0" smtClean="0"/>
                        <a:t>3/13</a:t>
                      </a:r>
                      <a:endParaRPr lang="en-US" dirty="0"/>
                    </a:p>
                  </a:txBody>
                  <a:tcPr/>
                </a:tc>
                <a:tc>
                  <a:txBody>
                    <a:bodyPr/>
                    <a:lstStyle/>
                    <a:p>
                      <a:endParaRPr lang="en-US"/>
                    </a:p>
                  </a:txBody>
                  <a:tcPr/>
                </a:tc>
                <a:tc>
                  <a:txBody>
                    <a:bodyPr/>
                    <a:lstStyle/>
                    <a:p>
                      <a:r>
                        <a:rPr lang="en-US" dirty="0" smtClean="0"/>
                        <a:t>Extended single-species and multispecies</a:t>
                      </a:r>
                      <a:r>
                        <a:rPr lang="en-US" baseline="0" dirty="0" smtClean="0"/>
                        <a:t> models</a:t>
                      </a:r>
                      <a:endParaRPr lang="en-US" dirty="0"/>
                    </a:p>
                  </a:txBody>
                  <a:tcPr/>
                </a:tc>
              </a:tr>
              <a:tr h="370840">
                <a:tc>
                  <a:txBody>
                    <a:bodyPr/>
                    <a:lstStyle/>
                    <a:p>
                      <a:r>
                        <a:rPr lang="en-US" dirty="0" smtClean="0"/>
                        <a:t>3/20</a:t>
                      </a:r>
                      <a:endParaRPr lang="en-US" dirty="0"/>
                    </a:p>
                  </a:txBody>
                  <a:tcPr/>
                </a:tc>
                <a:tc>
                  <a:txBody>
                    <a:bodyPr/>
                    <a:lstStyle/>
                    <a:p>
                      <a:endParaRPr lang="en-US" dirty="0"/>
                    </a:p>
                  </a:txBody>
                  <a:tcPr/>
                </a:tc>
                <a:tc>
                  <a:txBody>
                    <a:bodyPr/>
                    <a:lstStyle/>
                    <a:p>
                      <a:r>
                        <a:rPr lang="en-US" dirty="0" smtClean="0"/>
                        <a:t>SPRING</a:t>
                      </a:r>
                      <a:r>
                        <a:rPr lang="en-US" baseline="0" dirty="0" smtClean="0"/>
                        <a:t> BREAK</a:t>
                      </a:r>
                      <a:endParaRPr lang="en-US" dirty="0"/>
                    </a:p>
                  </a:txBody>
                  <a:tcPr/>
                </a:tc>
              </a:tr>
              <a:tr h="370840">
                <a:tc>
                  <a:txBody>
                    <a:bodyPr/>
                    <a:lstStyle/>
                    <a:p>
                      <a:r>
                        <a:rPr lang="en-US" dirty="0" smtClean="0"/>
                        <a:t>3/27</a:t>
                      </a:r>
                      <a:endParaRPr lang="en-US" dirty="0"/>
                    </a:p>
                  </a:txBody>
                  <a:tcPr/>
                </a:tc>
                <a:tc>
                  <a:txBody>
                    <a:bodyPr/>
                    <a:lstStyle/>
                    <a:p>
                      <a:endParaRPr lang="en-US"/>
                    </a:p>
                  </a:txBody>
                  <a:tcPr/>
                </a:tc>
                <a:tc>
                  <a:txBody>
                    <a:bodyPr/>
                    <a:lstStyle/>
                    <a:p>
                      <a:r>
                        <a:rPr lang="en-US" dirty="0" smtClean="0"/>
                        <a:t>Aggregate and system</a:t>
                      </a:r>
                      <a:r>
                        <a:rPr lang="en-US" baseline="0" dirty="0" smtClean="0"/>
                        <a:t> models</a:t>
                      </a:r>
                      <a:endParaRPr lang="en-US" dirty="0"/>
                    </a:p>
                  </a:txBody>
                  <a:tcPr/>
                </a:tc>
              </a:tr>
              <a:tr h="370840">
                <a:tc>
                  <a:txBody>
                    <a:bodyPr/>
                    <a:lstStyle/>
                    <a:p>
                      <a:r>
                        <a:rPr lang="en-US" dirty="0" smtClean="0"/>
                        <a:t>4/3</a:t>
                      </a:r>
                      <a:endParaRPr lang="en-US" dirty="0"/>
                    </a:p>
                  </a:txBody>
                  <a:tcPr/>
                </a:tc>
                <a:tc>
                  <a:txBody>
                    <a:bodyPr/>
                    <a:lstStyle/>
                    <a:p>
                      <a:endParaRPr lang="en-US"/>
                    </a:p>
                  </a:txBody>
                  <a:tcPr/>
                </a:tc>
                <a:tc>
                  <a:txBody>
                    <a:bodyPr/>
                    <a:lstStyle/>
                    <a:p>
                      <a:r>
                        <a:rPr lang="en-US" dirty="0" smtClean="0"/>
                        <a:t>Ecological risk</a:t>
                      </a:r>
                      <a:r>
                        <a:rPr lang="en-US" baseline="0" dirty="0" smtClean="0"/>
                        <a:t> assessment</a:t>
                      </a:r>
                      <a:endParaRPr lang="en-US" dirty="0"/>
                    </a:p>
                  </a:txBody>
                  <a:tcPr/>
                </a:tc>
              </a:tr>
              <a:tr h="370840">
                <a:tc>
                  <a:txBody>
                    <a:bodyPr/>
                    <a:lstStyle/>
                    <a:p>
                      <a:r>
                        <a:rPr lang="en-US" dirty="0" smtClean="0"/>
                        <a:t>4/10</a:t>
                      </a:r>
                      <a:endParaRPr lang="en-US" dirty="0"/>
                    </a:p>
                  </a:txBody>
                  <a:tcPr/>
                </a:tc>
                <a:tc>
                  <a:txBody>
                    <a:bodyPr/>
                    <a:lstStyle/>
                    <a:p>
                      <a:r>
                        <a:rPr lang="en-US" dirty="0" smtClean="0"/>
                        <a:t>Institutional</a:t>
                      </a:r>
                      <a:endParaRPr lang="en-US" dirty="0"/>
                    </a:p>
                  </a:txBody>
                  <a:tcPr/>
                </a:tc>
                <a:tc>
                  <a:txBody>
                    <a:bodyPr/>
                    <a:lstStyle/>
                    <a:p>
                      <a:r>
                        <a:rPr lang="en-US" dirty="0" smtClean="0"/>
                        <a:t>Societal</a:t>
                      </a:r>
                      <a:r>
                        <a:rPr lang="en-US" baseline="0" dirty="0" smtClean="0"/>
                        <a:t> and economic considerations</a:t>
                      </a:r>
                      <a:endParaRPr lang="en-US" dirty="0"/>
                    </a:p>
                  </a:txBody>
                  <a:tcPr/>
                </a:tc>
              </a:tr>
              <a:tr h="370840">
                <a:tc>
                  <a:txBody>
                    <a:bodyPr/>
                    <a:lstStyle/>
                    <a:p>
                      <a:r>
                        <a:rPr lang="en-US" dirty="0" smtClean="0"/>
                        <a:t>4/17</a:t>
                      </a:r>
                      <a:endParaRPr lang="en-US" dirty="0"/>
                    </a:p>
                  </a:txBody>
                  <a:tcPr/>
                </a:tc>
                <a:tc>
                  <a:txBody>
                    <a:bodyPr/>
                    <a:lstStyle/>
                    <a:p>
                      <a:endParaRPr lang="en-US"/>
                    </a:p>
                  </a:txBody>
                  <a:tcPr/>
                </a:tc>
                <a:tc>
                  <a:txBody>
                    <a:bodyPr/>
                    <a:lstStyle/>
                    <a:p>
                      <a:r>
                        <a:rPr lang="en-US" dirty="0" smtClean="0"/>
                        <a:t>Governance</a:t>
                      </a:r>
                      <a:r>
                        <a:rPr lang="en-US" baseline="0" dirty="0" smtClean="0"/>
                        <a:t> and management institutions</a:t>
                      </a:r>
                      <a:endParaRPr lang="en-US" dirty="0"/>
                    </a:p>
                  </a:txBody>
                  <a:tcPr/>
                </a:tc>
              </a:tr>
              <a:tr h="370840">
                <a:tc>
                  <a:txBody>
                    <a:bodyPr/>
                    <a:lstStyle/>
                    <a:p>
                      <a:r>
                        <a:rPr lang="en-US" dirty="0" smtClean="0"/>
                        <a:t>4/24</a:t>
                      </a:r>
                      <a:endParaRPr lang="en-US" dirty="0"/>
                    </a:p>
                  </a:txBody>
                  <a:tcPr/>
                </a:tc>
                <a:tc>
                  <a:txBody>
                    <a:bodyPr/>
                    <a:lstStyle/>
                    <a:p>
                      <a:r>
                        <a:rPr lang="en-US" dirty="0" smtClean="0"/>
                        <a:t>Holistic</a:t>
                      </a:r>
                      <a:endParaRPr lang="en-US" dirty="0"/>
                    </a:p>
                  </a:txBody>
                  <a:tcPr/>
                </a:tc>
                <a:tc>
                  <a:txBody>
                    <a:bodyPr/>
                    <a:lstStyle/>
                    <a:p>
                      <a:r>
                        <a:rPr lang="en-US" dirty="0" smtClean="0"/>
                        <a:t>Evaluating tradeoffs</a:t>
                      </a:r>
                      <a:endParaRPr lang="en-US" dirty="0"/>
                    </a:p>
                  </a:txBody>
                  <a:tcPr/>
                </a:tc>
              </a:tr>
              <a:tr h="370840">
                <a:tc>
                  <a:txBody>
                    <a:bodyPr/>
                    <a:lstStyle/>
                    <a:p>
                      <a:r>
                        <a:rPr lang="en-US" dirty="0" smtClean="0"/>
                        <a:t>5/1</a:t>
                      </a:r>
                      <a:endParaRPr lang="en-US" dirty="0"/>
                    </a:p>
                  </a:txBody>
                  <a:tcPr/>
                </a:tc>
                <a:tc>
                  <a:txBody>
                    <a:bodyPr/>
                    <a:lstStyle/>
                    <a:p>
                      <a:endParaRPr lang="en-US" dirty="0"/>
                    </a:p>
                  </a:txBody>
                  <a:tcPr/>
                </a:tc>
                <a:tc>
                  <a:txBody>
                    <a:bodyPr/>
                    <a:lstStyle/>
                    <a:p>
                      <a:r>
                        <a:rPr lang="en-US" dirty="0" smtClean="0"/>
                        <a:t>Moving</a:t>
                      </a:r>
                      <a:r>
                        <a:rPr lang="en-US" baseline="0" dirty="0" smtClean="0"/>
                        <a:t> towards ecosystem based management</a:t>
                      </a:r>
                      <a:endParaRPr lang="en-US" dirty="0"/>
                    </a:p>
                  </a:txBody>
                  <a:tcPr/>
                </a:tc>
              </a:tr>
              <a:tr h="370840">
                <a:tc>
                  <a:txBody>
                    <a:bodyPr/>
                    <a:lstStyle/>
                    <a:p>
                      <a:r>
                        <a:rPr lang="en-US" dirty="0" smtClean="0"/>
                        <a:t>5/8</a:t>
                      </a:r>
                      <a:endParaRPr lang="en-US" dirty="0"/>
                    </a:p>
                  </a:txBody>
                  <a:tcPr/>
                </a:tc>
                <a:tc>
                  <a:txBody>
                    <a:bodyPr/>
                    <a:lstStyle/>
                    <a:p>
                      <a:endParaRPr lang="en-US" dirty="0"/>
                    </a:p>
                  </a:txBody>
                  <a:tcPr/>
                </a:tc>
                <a:tc>
                  <a:txBody>
                    <a:bodyPr/>
                    <a:lstStyle/>
                    <a:p>
                      <a:r>
                        <a:rPr lang="en-US" dirty="0" smtClean="0"/>
                        <a:t>Final</a:t>
                      </a:r>
                      <a:r>
                        <a:rPr lang="en-US" baseline="0" dirty="0" smtClean="0"/>
                        <a:t> exam: Project Presentations</a:t>
                      </a:r>
                      <a:endParaRPr lang="en-US" dirty="0"/>
                    </a:p>
                  </a:txBody>
                  <a:tcPr/>
                </a:tc>
              </a:tr>
            </a:tbl>
          </a:graphicData>
        </a:graphic>
      </p:graphicFrame>
    </p:spTree>
    <p:extLst>
      <p:ext uri="{BB962C8B-B14F-4D97-AF65-F5344CB8AC3E}">
        <p14:creationId xmlns:p14="http://schemas.microsoft.com/office/powerpoint/2010/main" val="11166438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980728"/>
            <a:ext cx="8640960" cy="584775"/>
          </a:xfrm>
          <a:prstGeom prst="rect">
            <a:avLst/>
          </a:prstGeom>
          <a:noFill/>
        </p:spPr>
        <p:txBody>
          <a:bodyPr wrap="square" rtlCol="0">
            <a:spAutoFit/>
          </a:bodyPr>
          <a:lstStyle/>
          <a:p>
            <a:r>
              <a:rPr lang="da-DK" sz="3200" dirty="0" smtClean="0">
                <a:solidFill>
                  <a:srgbClr val="000000"/>
                </a:solidFill>
              </a:rPr>
              <a:t>Reference levels.... and Good </a:t>
            </a:r>
            <a:r>
              <a:rPr lang="da-DK" sz="3200" dirty="0" err="1" smtClean="0">
                <a:solidFill>
                  <a:srgbClr val="000000"/>
                </a:solidFill>
              </a:rPr>
              <a:t>Environmental</a:t>
            </a:r>
            <a:r>
              <a:rPr lang="da-DK" sz="3200" dirty="0" smtClean="0">
                <a:solidFill>
                  <a:srgbClr val="000000"/>
                </a:solidFill>
              </a:rPr>
              <a:t> Status</a:t>
            </a:r>
            <a:endParaRPr lang="da-DK" sz="3200" dirty="0">
              <a:solidFill>
                <a:srgbClr val="000000"/>
              </a:solidFill>
            </a:endParaRPr>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504" y="27465"/>
            <a:ext cx="1368152" cy="671487"/>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576" y="1829694"/>
            <a:ext cx="7646621" cy="5010721"/>
          </a:xfrm>
          <a:prstGeom prst="rect">
            <a:avLst/>
          </a:prstGeom>
        </p:spPr>
      </p:pic>
    </p:spTree>
    <p:extLst>
      <p:ext uri="{BB962C8B-B14F-4D97-AF65-F5344CB8AC3E}">
        <p14:creationId xmlns:p14="http://schemas.microsoft.com/office/powerpoint/2010/main" val="38906292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t="23299"/>
          <a:stretch>
            <a:fillRect/>
          </a:stretch>
        </p:blipFill>
        <p:spPr bwMode="auto">
          <a:xfrm>
            <a:off x="381000" y="1170954"/>
            <a:ext cx="8474927" cy="2895600"/>
          </a:xfrm>
          <a:prstGeom prst="rect">
            <a:avLst/>
          </a:prstGeom>
          <a:noFill/>
          <a:ln w="9525">
            <a:noFill/>
            <a:miter lim="800000"/>
            <a:headEnd/>
            <a:tailEnd/>
          </a:ln>
        </p:spPr>
      </p:pic>
      <p:sp>
        <p:nvSpPr>
          <p:cNvPr id="3" name="Title 2"/>
          <p:cNvSpPr>
            <a:spLocks noGrp="1"/>
          </p:cNvSpPr>
          <p:nvPr>
            <p:ph type="title"/>
          </p:nvPr>
        </p:nvSpPr>
        <p:spPr/>
        <p:txBody>
          <a:bodyPr>
            <a:normAutofit/>
          </a:bodyPr>
          <a:lstStyle/>
          <a:p>
            <a:r>
              <a:rPr lang="en-US" dirty="0" smtClean="0"/>
              <a:t>Indicators relative to reference periods</a:t>
            </a:r>
            <a:endParaRPr lang="en-US" dirty="0"/>
          </a:p>
        </p:txBody>
      </p:sp>
      <p:sp>
        <p:nvSpPr>
          <p:cNvPr id="4" name="Content Placeholder 3"/>
          <p:cNvSpPr>
            <a:spLocks noGrp="1"/>
          </p:cNvSpPr>
          <p:nvPr>
            <p:ph idx="1"/>
          </p:nvPr>
        </p:nvSpPr>
        <p:spPr>
          <a:xfrm>
            <a:off x="457200" y="4297274"/>
            <a:ext cx="8229600" cy="2343013"/>
          </a:xfrm>
        </p:spPr>
        <p:txBody>
          <a:bodyPr>
            <a:normAutofit fontScale="92500" lnSpcReduction="10000"/>
          </a:bodyPr>
          <a:lstStyle/>
          <a:p>
            <a:r>
              <a:rPr lang="en-US" dirty="0" smtClean="0"/>
              <a:t>Often we don’t know what the ‘right’ value for an indicator should be.</a:t>
            </a:r>
          </a:p>
          <a:p>
            <a:r>
              <a:rPr lang="en-US" dirty="0" smtClean="0"/>
              <a:t>Pressure-State relationships can be hard to identify.</a:t>
            </a:r>
          </a:p>
          <a:p>
            <a:r>
              <a:rPr lang="en-US" dirty="0" smtClean="0"/>
              <a:t>Monitor change: have we seen this before?</a:t>
            </a:r>
          </a:p>
          <a:p>
            <a:endParaRPr lang="en-US" dirty="0"/>
          </a:p>
        </p:txBody>
      </p:sp>
    </p:spTree>
    <p:extLst>
      <p:ext uri="{BB962C8B-B14F-4D97-AF65-F5344CB8AC3E}">
        <p14:creationId xmlns:p14="http://schemas.microsoft.com/office/powerpoint/2010/main" val="1079304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indicators into decision criteria </a:t>
            </a:r>
          </a:p>
        </p:txBody>
      </p:sp>
      <p:sp>
        <p:nvSpPr>
          <p:cNvPr id="3" name="Content Placeholder 2"/>
          <p:cNvSpPr>
            <a:spLocks noGrp="1"/>
          </p:cNvSpPr>
          <p:nvPr>
            <p:ph idx="1"/>
          </p:nvPr>
        </p:nvSpPr>
        <p:spPr/>
        <p:txBody>
          <a:bodyPr/>
          <a:lstStyle/>
          <a:p>
            <a:pPr marL="0" indent="0">
              <a:buNone/>
            </a:pPr>
            <a:r>
              <a:rPr lang="en-US" dirty="0"/>
              <a:t>Thresholds</a:t>
            </a:r>
          </a:p>
          <a:p>
            <a:r>
              <a:rPr lang="en-US" sz="2400" dirty="0"/>
              <a:t>Small change in pressure results in a large rate of change in ecosystem state or function</a:t>
            </a:r>
          </a:p>
          <a:p>
            <a:r>
              <a:rPr lang="en-US" sz="2400" dirty="0"/>
              <a:t>Separates management actions with large and desired effects from those with small effects</a:t>
            </a:r>
          </a:p>
          <a:p>
            <a:r>
              <a:rPr lang="en-US" sz="2400" dirty="0"/>
              <a:t>Steeper portion of the curve yields higher return on EBM investment</a:t>
            </a:r>
          </a:p>
          <a:p>
            <a:endParaRPr lang="en-US" dirty="0"/>
          </a:p>
        </p:txBody>
      </p:sp>
      <p:grpSp>
        <p:nvGrpSpPr>
          <p:cNvPr id="4" name="Group 3"/>
          <p:cNvGrpSpPr/>
          <p:nvPr/>
        </p:nvGrpSpPr>
        <p:grpSpPr>
          <a:xfrm>
            <a:off x="595312" y="4375662"/>
            <a:ext cx="7953375" cy="2253738"/>
            <a:chOff x="457200" y="4588875"/>
            <a:chExt cx="7953375" cy="2253738"/>
          </a:xfrm>
        </p:grpSpPr>
        <p:pic>
          <p:nvPicPr>
            <p:cNvPr id="5" name="Picture 4"/>
            <p:cNvPicPr>
              <a:picLocks noChangeAspect="1" noChangeArrowheads="1"/>
            </p:cNvPicPr>
            <p:nvPr/>
          </p:nvPicPr>
          <p:blipFill>
            <a:blip r:embed="rId2" cstate="print"/>
            <a:srcRect/>
            <a:stretch>
              <a:fillRect/>
            </a:stretch>
          </p:blipFill>
          <p:spPr bwMode="auto">
            <a:xfrm>
              <a:off x="457200" y="4588875"/>
              <a:ext cx="7953375" cy="2116725"/>
            </a:xfrm>
            <a:prstGeom prst="rect">
              <a:avLst/>
            </a:prstGeom>
            <a:noFill/>
            <a:ln w="9525">
              <a:noFill/>
              <a:miter lim="800000"/>
              <a:headEnd/>
              <a:tailEnd/>
            </a:ln>
          </p:spPr>
        </p:pic>
        <p:sp>
          <p:nvSpPr>
            <p:cNvPr id="6" name="TextBox 5"/>
            <p:cNvSpPr txBox="1"/>
            <p:nvPr/>
          </p:nvSpPr>
          <p:spPr>
            <a:xfrm>
              <a:off x="5591175" y="6534836"/>
              <a:ext cx="2819400" cy="307777"/>
            </a:xfrm>
            <a:prstGeom prst="rect">
              <a:avLst/>
            </a:prstGeom>
            <a:noFill/>
          </p:spPr>
          <p:txBody>
            <a:bodyPr wrap="square" rtlCol="0">
              <a:spAutoFit/>
            </a:bodyPr>
            <a:lstStyle/>
            <a:p>
              <a:r>
                <a:rPr lang="en-US" sz="1400" dirty="0" err="1" smtClean="0">
                  <a:latin typeface="Cambria" pitchFamily="18" charset="0"/>
                </a:rPr>
                <a:t>Samhouri</a:t>
              </a:r>
              <a:r>
                <a:rPr lang="en-US" sz="1400" dirty="0" smtClean="0">
                  <a:latin typeface="Cambria" pitchFamily="18" charset="0"/>
                </a:rPr>
                <a:t> et al. 2010 </a:t>
              </a:r>
              <a:r>
                <a:rPr lang="en-US" sz="1400" i="1" dirty="0" err="1" smtClean="0">
                  <a:latin typeface="Cambria" pitchFamily="18" charset="0"/>
                </a:rPr>
                <a:t>PLoS</a:t>
              </a:r>
              <a:r>
                <a:rPr lang="en-US" sz="1400" i="1" dirty="0" smtClean="0">
                  <a:latin typeface="Cambria" pitchFamily="18" charset="0"/>
                </a:rPr>
                <a:t> One</a:t>
              </a:r>
              <a:endParaRPr lang="en-US" sz="1400" i="1" dirty="0">
                <a:latin typeface="Cambria" pitchFamily="18" charset="0"/>
              </a:endParaRPr>
            </a:p>
          </p:txBody>
        </p:sp>
      </p:grpSp>
    </p:spTree>
    <p:extLst>
      <p:ext uri="{BB962C8B-B14F-4D97-AF65-F5344CB8AC3E}">
        <p14:creationId xmlns:p14="http://schemas.microsoft.com/office/powerpoint/2010/main" val="3817575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Decision Criteria: Aggregate </a:t>
            </a:r>
            <a:r>
              <a:rPr lang="en-US" dirty="0" smtClean="0"/>
              <a:t>Biomass</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a:spLocks noChangeArrowheads="1"/>
          </p:cNvSpPr>
          <p:nvPr/>
        </p:nvSpPr>
        <p:spPr bwMode="auto">
          <a:xfrm>
            <a:off x="942828" y="2147888"/>
            <a:ext cx="1504657" cy="923330"/>
          </a:xfrm>
          <a:prstGeom prst="rect">
            <a:avLst/>
          </a:prstGeom>
          <a:noFill/>
          <a:ln w="9525">
            <a:noFill/>
            <a:miter lim="800000"/>
            <a:headEnd/>
            <a:tailEnd/>
          </a:ln>
          <a:effectLst/>
        </p:spPr>
        <p:txBody>
          <a:bodyPr wrap="none">
            <a:spAutoFit/>
          </a:bodyPr>
          <a:lstStyle/>
          <a:p>
            <a:r>
              <a:rPr lang="en-US" sz="5400" i="1" dirty="0" smtClean="0"/>
              <a:t>B</a:t>
            </a:r>
            <a:r>
              <a:rPr lang="en-US" sz="5400" baseline="-25000" dirty="0" smtClean="0"/>
              <a:t>TL4+</a:t>
            </a:r>
            <a:endParaRPr lang="en-US" sz="5400" baseline="-25000" dirty="0"/>
          </a:p>
        </p:txBody>
      </p:sp>
      <p:sp>
        <p:nvSpPr>
          <p:cNvPr id="5" name="Text Box 5"/>
          <p:cNvSpPr txBox="1">
            <a:spLocks noChangeArrowheads="1"/>
          </p:cNvSpPr>
          <p:nvPr/>
        </p:nvSpPr>
        <p:spPr bwMode="auto">
          <a:xfrm>
            <a:off x="7467600" y="5767388"/>
            <a:ext cx="1319213" cy="579437"/>
          </a:xfrm>
          <a:prstGeom prst="rect">
            <a:avLst/>
          </a:prstGeom>
          <a:noFill/>
          <a:ln w="9525">
            <a:noFill/>
            <a:miter lim="800000"/>
            <a:headEnd/>
            <a:tailEnd/>
          </a:ln>
          <a:effectLst/>
        </p:spPr>
        <p:txBody>
          <a:bodyPr>
            <a:spAutoFit/>
          </a:bodyPr>
          <a:lstStyle/>
          <a:p>
            <a:pPr>
              <a:spcBef>
                <a:spcPct val="50000"/>
              </a:spcBef>
            </a:pPr>
            <a:r>
              <a:rPr lang="en-US" sz="3200" dirty="0">
                <a:solidFill>
                  <a:srgbClr val="4F81BD"/>
                </a:solidFill>
                <a:latin typeface="Arial" charset="0"/>
              </a:rPr>
              <a:t>Limit</a:t>
            </a:r>
          </a:p>
        </p:txBody>
      </p:sp>
      <p:sp>
        <p:nvSpPr>
          <p:cNvPr id="6" name="Text Box 6"/>
          <p:cNvSpPr txBox="1">
            <a:spLocks noChangeArrowheads="1"/>
          </p:cNvSpPr>
          <p:nvPr/>
        </p:nvSpPr>
        <p:spPr bwMode="auto">
          <a:xfrm>
            <a:off x="7467600" y="2147888"/>
            <a:ext cx="1203325" cy="579437"/>
          </a:xfrm>
          <a:prstGeom prst="rect">
            <a:avLst/>
          </a:prstGeom>
          <a:noFill/>
          <a:ln w="9525">
            <a:noFill/>
            <a:miter lim="800000"/>
            <a:headEnd/>
            <a:tailEnd/>
          </a:ln>
          <a:effectLst/>
        </p:spPr>
        <p:txBody>
          <a:bodyPr>
            <a:spAutoFit/>
          </a:bodyPr>
          <a:lstStyle/>
          <a:p>
            <a:pPr>
              <a:spcBef>
                <a:spcPct val="50000"/>
              </a:spcBef>
            </a:pPr>
            <a:r>
              <a:rPr lang="en-US" sz="3200" dirty="0">
                <a:solidFill>
                  <a:schemeClr val="accent1"/>
                </a:solidFill>
                <a:latin typeface="Arial" charset="0"/>
              </a:rPr>
              <a:t>OK</a:t>
            </a:r>
          </a:p>
        </p:txBody>
      </p:sp>
      <p:sp>
        <p:nvSpPr>
          <p:cNvPr id="7" name="Rectangle 6"/>
          <p:cNvSpPr>
            <a:spLocks noChangeArrowheads="1"/>
          </p:cNvSpPr>
          <p:nvPr/>
        </p:nvSpPr>
        <p:spPr bwMode="auto">
          <a:xfrm>
            <a:off x="3452813" y="3773488"/>
            <a:ext cx="3069395" cy="923330"/>
          </a:xfrm>
          <a:prstGeom prst="rect">
            <a:avLst/>
          </a:prstGeom>
          <a:noFill/>
          <a:ln w="9525">
            <a:noFill/>
            <a:miter lim="800000"/>
            <a:headEnd/>
            <a:tailEnd/>
          </a:ln>
          <a:effectLst/>
        </p:spPr>
        <p:txBody>
          <a:bodyPr wrap="none">
            <a:spAutoFit/>
          </a:bodyPr>
          <a:lstStyle/>
          <a:p>
            <a:r>
              <a:rPr lang="en-US" sz="5400" dirty="0" smtClean="0">
                <a:solidFill>
                  <a:srgbClr val="000000"/>
                </a:solidFill>
              </a:rPr>
              <a:t>&gt; </a:t>
            </a:r>
            <a:r>
              <a:rPr lang="en-US" sz="5400" dirty="0">
                <a:solidFill>
                  <a:srgbClr val="000000"/>
                </a:solidFill>
              </a:rPr>
              <a:t>25%</a:t>
            </a:r>
            <a:r>
              <a:rPr lang="en-US" sz="5400" i="1" dirty="0">
                <a:solidFill>
                  <a:srgbClr val="000000"/>
                </a:solidFill>
              </a:rPr>
              <a:t> B</a:t>
            </a:r>
            <a:r>
              <a:rPr lang="en-US" sz="5400" i="1" baseline="-25000" dirty="0">
                <a:solidFill>
                  <a:srgbClr val="000000"/>
                </a:solidFill>
              </a:rPr>
              <a:t>TL3</a:t>
            </a:r>
            <a:endParaRPr lang="en-US" sz="5400" baseline="-25000" dirty="0">
              <a:solidFill>
                <a:srgbClr val="000000"/>
              </a:solidFill>
            </a:endParaRPr>
          </a:p>
        </p:txBody>
      </p:sp>
      <p:sp>
        <p:nvSpPr>
          <p:cNvPr id="8" name="Rectangle 7"/>
          <p:cNvSpPr>
            <a:spLocks noChangeArrowheads="1"/>
          </p:cNvSpPr>
          <p:nvPr/>
        </p:nvSpPr>
        <p:spPr bwMode="auto">
          <a:xfrm>
            <a:off x="3452813" y="5434013"/>
            <a:ext cx="3069395" cy="923330"/>
          </a:xfrm>
          <a:prstGeom prst="rect">
            <a:avLst/>
          </a:prstGeom>
          <a:noFill/>
          <a:ln w="9525">
            <a:noFill/>
            <a:miter lim="800000"/>
            <a:headEnd/>
            <a:tailEnd/>
          </a:ln>
          <a:effectLst/>
        </p:spPr>
        <p:txBody>
          <a:bodyPr wrap="none">
            <a:spAutoFit/>
          </a:bodyPr>
          <a:lstStyle/>
          <a:p>
            <a:r>
              <a:rPr lang="en-US" sz="5400" dirty="0" smtClean="0">
                <a:solidFill>
                  <a:srgbClr val="000000"/>
                </a:solidFill>
              </a:rPr>
              <a:t>&gt; 50%</a:t>
            </a:r>
            <a:r>
              <a:rPr lang="en-US" sz="5400" i="1" dirty="0" smtClean="0">
                <a:solidFill>
                  <a:srgbClr val="000000"/>
                </a:solidFill>
              </a:rPr>
              <a:t> </a:t>
            </a:r>
            <a:r>
              <a:rPr lang="en-US" sz="5400" i="1" dirty="0">
                <a:solidFill>
                  <a:srgbClr val="000000"/>
                </a:solidFill>
              </a:rPr>
              <a:t>B</a:t>
            </a:r>
            <a:r>
              <a:rPr lang="en-US" sz="5400" i="1" baseline="-25000" dirty="0">
                <a:solidFill>
                  <a:srgbClr val="000000"/>
                </a:solidFill>
              </a:rPr>
              <a:t>TL3</a:t>
            </a:r>
            <a:endParaRPr lang="en-US" sz="5400" baseline="-25000" dirty="0">
              <a:solidFill>
                <a:srgbClr val="000000"/>
              </a:solidFill>
            </a:endParaRPr>
          </a:p>
        </p:txBody>
      </p:sp>
      <p:sp>
        <p:nvSpPr>
          <p:cNvPr id="9" name="Rectangle 8"/>
          <p:cNvSpPr>
            <a:spLocks noChangeArrowheads="1"/>
          </p:cNvSpPr>
          <p:nvPr/>
        </p:nvSpPr>
        <p:spPr bwMode="auto">
          <a:xfrm>
            <a:off x="3452813" y="2149475"/>
            <a:ext cx="3129727" cy="923330"/>
          </a:xfrm>
          <a:prstGeom prst="rect">
            <a:avLst/>
          </a:prstGeom>
          <a:noFill/>
          <a:ln w="9525">
            <a:noFill/>
            <a:miter lim="800000"/>
            <a:headEnd/>
            <a:tailEnd/>
          </a:ln>
          <a:effectLst/>
        </p:spPr>
        <p:txBody>
          <a:bodyPr wrap="none">
            <a:spAutoFit/>
          </a:bodyPr>
          <a:lstStyle/>
          <a:p>
            <a:r>
              <a:rPr lang="en-US" sz="5400" dirty="0" smtClean="0">
                <a:solidFill>
                  <a:srgbClr val="000000"/>
                </a:solidFill>
              </a:rPr>
              <a:t>&lt; 25%</a:t>
            </a:r>
            <a:r>
              <a:rPr lang="en-US" sz="5400" i="1" dirty="0" smtClean="0">
                <a:solidFill>
                  <a:srgbClr val="000000"/>
                </a:solidFill>
              </a:rPr>
              <a:t> B</a:t>
            </a:r>
            <a:r>
              <a:rPr lang="en-US" sz="5400" i="1" baseline="-25000" dirty="0" smtClean="0">
                <a:solidFill>
                  <a:srgbClr val="000000"/>
                </a:solidFill>
              </a:rPr>
              <a:t>TL3</a:t>
            </a:r>
            <a:endParaRPr lang="en-US" sz="5400" baseline="-25000" dirty="0">
              <a:solidFill>
                <a:srgbClr val="000000"/>
              </a:solidFill>
            </a:endParaRPr>
          </a:p>
        </p:txBody>
      </p:sp>
      <p:sp>
        <p:nvSpPr>
          <p:cNvPr id="10" name="Text Box 10"/>
          <p:cNvSpPr txBox="1">
            <a:spLocks noChangeArrowheads="1"/>
          </p:cNvSpPr>
          <p:nvPr/>
        </p:nvSpPr>
        <p:spPr bwMode="auto">
          <a:xfrm>
            <a:off x="6953250" y="3817938"/>
            <a:ext cx="2081213" cy="579437"/>
          </a:xfrm>
          <a:prstGeom prst="rect">
            <a:avLst/>
          </a:prstGeom>
          <a:noFill/>
          <a:ln w="9525">
            <a:noFill/>
            <a:miter lim="800000"/>
            <a:headEnd/>
            <a:tailEnd/>
          </a:ln>
          <a:effectLst/>
        </p:spPr>
        <p:txBody>
          <a:bodyPr>
            <a:spAutoFit/>
          </a:bodyPr>
          <a:lstStyle/>
          <a:p>
            <a:pPr>
              <a:spcBef>
                <a:spcPct val="50000"/>
              </a:spcBef>
            </a:pPr>
            <a:r>
              <a:rPr lang="en-US" sz="3200" dirty="0">
                <a:solidFill>
                  <a:srgbClr val="4F81BD"/>
                </a:solidFill>
                <a:latin typeface="Arial" charset="0"/>
              </a:rPr>
              <a:t>Threshold</a:t>
            </a:r>
          </a:p>
        </p:txBody>
      </p:sp>
    </p:spTree>
    <p:extLst>
      <p:ext uri="{BB962C8B-B14F-4D97-AF65-F5344CB8AC3E}">
        <p14:creationId xmlns:p14="http://schemas.microsoft.com/office/powerpoint/2010/main" val="766823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Decision Criteria: Indicator </a:t>
            </a:r>
            <a:r>
              <a:rPr lang="en-US" dirty="0" smtClean="0"/>
              <a:t>Species</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a:spLocks noChangeArrowheads="1"/>
          </p:cNvSpPr>
          <p:nvPr/>
        </p:nvSpPr>
        <p:spPr bwMode="auto">
          <a:xfrm>
            <a:off x="190500" y="2019300"/>
            <a:ext cx="1572397" cy="923330"/>
          </a:xfrm>
          <a:prstGeom prst="rect">
            <a:avLst/>
          </a:prstGeom>
          <a:noFill/>
          <a:ln w="9525">
            <a:noFill/>
            <a:miter lim="800000"/>
            <a:headEnd/>
            <a:tailEnd/>
          </a:ln>
          <a:effectLst/>
        </p:spPr>
        <p:txBody>
          <a:bodyPr wrap="none">
            <a:spAutoFit/>
          </a:bodyPr>
          <a:lstStyle/>
          <a:p>
            <a:r>
              <a:rPr lang="en-US" sz="5400" i="1" dirty="0" err="1"/>
              <a:t>A</a:t>
            </a:r>
            <a:r>
              <a:rPr lang="en-US" sz="5400" baseline="-25000" dirty="0" err="1"/>
              <a:t>coral</a:t>
            </a:r>
            <a:endParaRPr lang="en-US" sz="5400" baseline="-25000" dirty="0"/>
          </a:p>
        </p:txBody>
      </p:sp>
      <p:sp>
        <p:nvSpPr>
          <p:cNvPr id="6" name="Text Box 5"/>
          <p:cNvSpPr txBox="1">
            <a:spLocks noChangeArrowheads="1"/>
          </p:cNvSpPr>
          <p:nvPr/>
        </p:nvSpPr>
        <p:spPr bwMode="auto">
          <a:xfrm>
            <a:off x="7467600" y="5767388"/>
            <a:ext cx="1319213" cy="579437"/>
          </a:xfrm>
          <a:prstGeom prst="rect">
            <a:avLst/>
          </a:prstGeom>
          <a:noFill/>
          <a:ln w="9525">
            <a:noFill/>
            <a:miter lim="800000"/>
            <a:headEnd/>
            <a:tailEnd/>
          </a:ln>
          <a:effectLst/>
        </p:spPr>
        <p:txBody>
          <a:bodyPr>
            <a:spAutoFit/>
          </a:bodyPr>
          <a:lstStyle/>
          <a:p>
            <a:pPr>
              <a:spcBef>
                <a:spcPct val="50000"/>
              </a:spcBef>
            </a:pPr>
            <a:r>
              <a:rPr lang="en-US" sz="3200" dirty="0">
                <a:solidFill>
                  <a:srgbClr val="4F81BD"/>
                </a:solidFill>
                <a:latin typeface="Arial" charset="0"/>
              </a:rPr>
              <a:t>Limit</a:t>
            </a:r>
          </a:p>
        </p:txBody>
      </p:sp>
      <p:sp>
        <p:nvSpPr>
          <p:cNvPr id="7" name="Text Box 6"/>
          <p:cNvSpPr txBox="1">
            <a:spLocks noChangeArrowheads="1"/>
          </p:cNvSpPr>
          <p:nvPr/>
        </p:nvSpPr>
        <p:spPr bwMode="auto">
          <a:xfrm>
            <a:off x="7467600" y="2147888"/>
            <a:ext cx="1203325" cy="579437"/>
          </a:xfrm>
          <a:prstGeom prst="rect">
            <a:avLst/>
          </a:prstGeom>
          <a:noFill/>
          <a:ln w="9525">
            <a:noFill/>
            <a:miter lim="800000"/>
            <a:headEnd/>
            <a:tailEnd/>
          </a:ln>
          <a:effectLst/>
        </p:spPr>
        <p:txBody>
          <a:bodyPr>
            <a:spAutoFit/>
          </a:bodyPr>
          <a:lstStyle/>
          <a:p>
            <a:pPr>
              <a:spcBef>
                <a:spcPct val="50000"/>
              </a:spcBef>
            </a:pPr>
            <a:r>
              <a:rPr lang="en-US" sz="3200" dirty="0">
                <a:solidFill>
                  <a:schemeClr val="accent1"/>
                </a:solidFill>
                <a:latin typeface="Arial" charset="0"/>
              </a:rPr>
              <a:t>OK</a:t>
            </a:r>
          </a:p>
        </p:txBody>
      </p:sp>
      <p:sp>
        <p:nvSpPr>
          <p:cNvPr id="8" name="Rectangle 7"/>
          <p:cNvSpPr>
            <a:spLocks noChangeArrowheads="1"/>
          </p:cNvSpPr>
          <p:nvPr/>
        </p:nvSpPr>
        <p:spPr bwMode="auto">
          <a:xfrm>
            <a:off x="3452813" y="3773488"/>
            <a:ext cx="3505280" cy="923330"/>
          </a:xfrm>
          <a:prstGeom prst="rect">
            <a:avLst/>
          </a:prstGeom>
          <a:noFill/>
          <a:ln w="9525">
            <a:noFill/>
            <a:miter lim="800000"/>
            <a:headEnd/>
            <a:tailEnd/>
          </a:ln>
          <a:effectLst/>
        </p:spPr>
        <p:txBody>
          <a:bodyPr wrap="none">
            <a:spAutoFit/>
          </a:bodyPr>
          <a:lstStyle/>
          <a:p>
            <a:r>
              <a:rPr lang="en-US" sz="5400" i="1" dirty="0">
                <a:solidFill>
                  <a:srgbClr val="000000"/>
                </a:solidFill>
              </a:rPr>
              <a:t>A</a:t>
            </a:r>
            <a:r>
              <a:rPr lang="en-US" sz="5400" baseline="-25000" dirty="0">
                <a:solidFill>
                  <a:srgbClr val="000000"/>
                </a:solidFill>
              </a:rPr>
              <a:t>max</a:t>
            </a:r>
            <a:r>
              <a:rPr lang="en-US" sz="5400" dirty="0">
                <a:solidFill>
                  <a:srgbClr val="000000"/>
                </a:solidFill>
              </a:rPr>
              <a:t>-(</a:t>
            </a:r>
            <a:r>
              <a:rPr lang="el-GR" sz="5400" dirty="0">
                <a:solidFill>
                  <a:srgbClr val="000000"/>
                </a:solidFill>
                <a:cs typeface="Times New Roman" pitchFamily="18" charset="0"/>
              </a:rPr>
              <a:t>Δ</a:t>
            </a:r>
            <a:r>
              <a:rPr lang="en-US" sz="5400" dirty="0">
                <a:solidFill>
                  <a:srgbClr val="000000"/>
                </a:solidFill>
              </a:rPr>
              <a:t>30+)</a:t>
            </a:r>
          </a:p>
        </p:txBody>
      </p:sp>
      <p:sp>
        <p:nvSpPr>
          <p:cNvPr id="9" name="Rectangle 8"/>
          <p:cNvSpPr>
            <a:spLocks noChangeArrowheads="1"/>
          </p:cNvSpPr>
          <p:nvPr/>
        </p:nvSpPr>
        <p:spPr bwMode="auto">
          <a:xfrm>
            <a:off x="3452813" y="5434013"/>
            <a:ext cx="3505280" cy="923330"/>
          </a:xfrm>
          <a:prstGeom prst="rect">
            <a:avLst/>
          </a:prstGeom>
          <a:noFill/>
          <a:ln w="9525">
            <a:noFill/>
            <a:miter lim="800000"/>
            <a:headEnd/>
            <a:tailEnd/>
          </a:ln>
          <a:effectLst/>
        </p:spPr>
        <p:txBody>
          <a:bodyPr wrap="none">
            <a:spAutoFit/>
          </a:bodyPr>
          <a:lstStyle/>
          <a:p>
            <a:r>
              <a:rPr lang="en-US" sz="5400" i="1" dirty="0">
                <a:solidFill>
                  <a:srgbClr val="000000"/>
                </a:solidFill>
              </a:rPr>
              <a:t>A</a:t>
            </a:r>
            <a:r>
              <a:rPr lang="en-US" sz="5400" baseline="-25000" dirty="0">
                <a:solidFill>
                  <a:srgbClr val="000000"/>
                </a:solidFill>
              </a:rPr>
              <a:t>max</a:t>
            </a:r>
            <a:r>
              <a:rPr lang="en-US" sz="5400" dirty="0">
                <a:solidFill>
                  <a:srgbClr val="000000"/>
                </a:solidFill>
              </a:rPr>
              <a:t>-(</a:t>
            </a:r>
            <a:r>
              <a:rPr lang="el-GR" sz="5400" dirty="0">
                <a:solidFill>
                  <a:srgbClr val="000000"/>
                </a:solidFill>
                <a:cs typeface="Times New Roman" pitchFamily="18" charset="0"/>
              </a:rPr>
              <a:t>Δ</a:t>
            </a:r>
            <a:r>
              <a:rPr lang="en-US" sz="5400" dirty="0">
                <a:solidFill>
                  <a:srgbClr val="000000"/>
                </a:solidFill>
              </a:rPr>
              <a:t>50+)</a:t>
            </a:r>
          </a:p>
        </p:txBody>
      </p:sp>
      <p:sp>
        <p:nvSpPr>
          <p:cNvPr id="10" name="Rectangle 9"/>
          <p:cNvSpPr>
            <a:spLocks noChangeArrowheads="1"/>
          </p:cNvSpPr>
          <p:nvPr/>
        </p:nvSpPr>
        <p:spPr bwMode="auto">
          <a:xfrm>
            <a:off x="3452813" y="2149475"/>
            <a:ext cx="3505280" cy="923330"/>
          </a:xfrm>
          <a:prstGeom prst="rect">
            <a:avLst/>
          </a:prstGeom>
          <a:noFill/>
          <a:ln w="9525">
            <a:noFill/>
            <a:miter lim="800000"/>
            <a:headEnd/>
            <a:tailEnd/>
          </a:ln>
          <a:effectLst/>
        </p:spPr>
        <p:txBody>
          <a:bodyPr wrap="none">
            <a:spAutoFit/>
          </a:bodyPr>
          <a:lstStyle/>
          <a:p>
            <a:r>
              <a:rPr lang="en-US" sz="5400" i="1" dirty="0">
                <a:solidFill>
                  <a:srgbClr val="000000"/>
                </a:solidFill>
              </a:rPr>
              <a:t>A</a:t>
            </a:r>
            <a:r>
              <a:rPr lang="en-US" sz="5400" baseline="-25000" dirty="0">
                <a:solidFill>
                  <a:srgbClr val="000000"/>
                </a:solidFill>
              </a:rPr>
              <a:t>max</a:t>
            </a:r>
            <a:r>
              <a:rPr lang="en-US" sz="5400" dirty="0">
                <a:solidFill>
                  <a:srgbClr val="000000"/>
                </a:solidFill>
              </a:rPr>
              <a:t>-(&lt;</a:t>
            </a:r>
            <a:r>
              <a:rPr lang="el-GR" sz="5400" dirty="0">
                <a:solidFill>
                  <a:srgbClr val="000000"/>
                </a:solidFill>
                <a:cs typeface="Times New Roman" pitchFamily="18" charset="0"/>
              </a:rPr>
              <a:t>Δ</a:t>
            </a:r>
            <a:r>
              <a:rPr lang="en-US" sz="5400" dirty="0">
                <a:solidFill>
                  <a:srgbClr val="000000"/>
                </a:solidFill>
              </a:rPr>
              <a:t>30)</a:t>
            </a:r>
          </a:p>
        </p:txBody>
      </p:sp>
      <p:sp>
        <p:nvSpPr>
          <p:cNvPr id="11" name="Text Box 10"/>
          <p:cNvSpPr txBox="1">
            <a:spLocks noChangeArrowheads="1"/>
          </p:cNvSpPr>
          <p:nvPr/>
        </p:nvSpPr>
        <p:spPr bwMode="auto">
          <a:xfrm>
            <a:off x="6953250" y="3817938"/>
            <a:ext cx="2081213" cy="579437"/>
          </a:xfrm>
          <a:prstGeom prst="rect">
            <a:avLst/>
          </a:prstGeom>
          <a:noFill/>
          <a:ln w="9525">
            <a:noFill/>
            <a:miter lim="800000"/>
            <a:headEnd/>
            <a:tailEnd/>
          </a:ln>
          <a:effectLst/>
        </p:spPr>
        <p:txBody>
          <a:bodyPr>
            <a:spAutoFit/>
          </a:bodyPr>
          <a:lstStyle/>
          <a:p>
            <a:pPr>
              <a:spcBef>
                <a:spcPct val="50000"/>
              </a:spcBef>
            </a:pPr>
            <a:r>
              <a:rPr lang="en-US" sz="3200" dirty="0">
                <a:solidFill>
                  <a:srgbClr val="4F81BD"/>
                </a:solidFill>
                <a:latin typeface="Arial" charset="0"/>
              </a:rPr>
              <a:t>Threshold</a:t>
            </a:r>
          </a:p>
        </p:txBody>
      </p:sp>
    </p:spTree>
    <p:extLst>
      <p:ext uri="{BB962C8B-B14F-4D97-AF65-F5344CB8AC3E}">
        <p14:creationId xmlns:p14="http://schemas.microsoft.com/office/powerpoint/2010/main" val="149577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76200"/>
            <a:ext cx="8229600" cy="1143000"/>
          </a:xfrm>
          <a:prstGeom prst="rect">
            <a:avLst/>
          </a:prstGeom>
        </p:spPr>
        <p:txBody>
          <a:bodyPr vert="horz" lIns="91440" tIns="45720" rIns="91440" bIns="45720" rtlCol="0" anchor="t" anchorCtr="0">
            <a:normAutofit lnSpcReduction="10000"/>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i="0" u="none" strike="noStrike" kern="1200" cap="none" spc="0" normalizeH="0" baseline="0" noProof="0" dirty="0" smtClean="0">
                <a:ln>
                  <a:noFill/>
                </a:ln>
                <a:solidFill>
                  <a:schemeClr val="accent1"/>
                </a:solidFill>
                <a:effectLst/>
                <a:uLnTx/>
                <a:uFillTx/>
                <a:latin typeface="Calibri" pitchFamily="34" charset="0"/>
                <a:ea typeface="+mj-ea"/>
                <a:cs typeface="Arial Narrow Bold"/>
              </a:rPr>
              <a:t>Empirical analysis of Indicator response using Northeast US trawl survey data</a:t>
            </a:r>
          </a:p>
        </p:txBody>
      </p:sp>
      <p:pic>
        <p:nvPicPr>
          <p:cNvPr id="6" name="Picture 2"/>
          <p:cNvPicPr>
            <a:picLocks noChangeAspect="1" noChangeArrowheads="1"/>
          </p:cNvPicPr>
          <p:nvPr/>
        </p:nvPicPr>
        <p:blipFill>
          <a:blip r:embed="rId2" cstate="print"/>
          <a:srcRect/>
          <a:stretch>
            <a:fillRect/>
          </a:stretch>
        </p:blipFill>
        <p:spPr bwMode="auto">
          <a:xfrm>
            <a:off x="4800600" y="1295400"/>
            <a:ext cx="4267200" cy="4267200"/>
          </a:xfrm>
          <a:prstGeom prst="rect">
            <a:avLst/>
          </a:prstGeom>
          <a:noFill/>
          <a:ln w="9525">
            <a:noFill/>
            <a:miter lim="800000"/>
            <a:headEnd/>
            <a:tailEnd/>
          </a:ln>
        </p:spPr>
      </p:pic>
      <p:pic>
        <p:nvPicPr>
          <p:cNvPr id="7" name="Picture 7"/>
          <p:cNvPicPr>
            <a:picLocks noChangeAspect="1" noChangeArrowheads="1"/>
          </p:cNvPicPr>
          <p:nvPr/>
        </p:nvPicPr>
        <p:blipFill>
          <a:blip r:embed="rId3" cstate="print"/>
          <a:srcRect/>
          <a:stretch>
            <a:fillRect/>
          </a:stretch>
        </p:blipFill>
        <p:spPr bwMode="auto">
          <a:xfrm>
            <a:off x="0" y="1295400"/>
            <a:ext cx="4722813" cy="4267200"/>
          </a:xfrm>
          <a:prstGeom prst="rect">
            <a:avLst/>
          </a:prstGeom>
          <a:noFill/>
          <a:ln w="9525">
            <a:noFill/>
            <a:miter lim="800000"/>
            <a:headEnd/>
            <a:tailEnd/>
          </a:ln>
        </p:spPr>
      </p:pic>
      <p:sp>
        <p:nvSpPr>
          <p:cNvPr id="8" name="Content Placeholder 2"/>
          <p:cNvSpPr txBox="1">
            <a:spLocks/>
          </p:cNvSpPr>
          <p:nvPr/>
        </p:nvSpPr>
        <p:spPr>
          <a:xfrm>
            <a:off x="152400" y="5529616"/>
            <a:ext cx="8763000" cy="475456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uLnTx/>
                <a:uFillTx/>
              </a:rPr>
              <a:t>Thresholds in Indicators with respect  to system drivers</a:t>
            </a:r>
          </a:p>
          <a:p>
            <a:pPr marL="342900" marR="0" lvl="0" indent="-342900" algn="l"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uLnTx/>
                <a:uFillTx/>
              </a:rPr>
              <a:t>Multiple indicators show change points at similar levels of landings </a:t>
            </a:r>
          </a:p>
        </p:txBody>
      </p:sp>
      <p:sp>
        <p:nvSpPr>
          <p:cNvPr id="11" name="TextBox 10"/>
          <p:cNvSpPr txBox="1"/>
          <p:nvPr/>
        </p:nvSpPr>
        <p:spPr>
          <a:xfrm>
            <a:off x="4114800" y="6477000"/>
            <a:ext cx="5943600" cy="369332"/>
          </a:xfrm>
          <a:prstGeom prst="rect">
            <a:avLst/>
          </a:prstGeom>
          <a:noFill/>
        </p:spPr>
        <p:txBody>
          <a:bodyPr wrap="square" rtlCol="0">
            <a:spAutoFit/>
          </a:bodyPr>
          <a:lstStyle/>
          <a:p>
            <a:r>
              <a:rPr lang="en-US" dirty="0" smtClean="0"/>
              <a:t>Large et al. 2013. </a:t>
            </a:r>
            <a:r>
              <a:rPr lang="en-US" i="1" dirty="0" smtClean="0"/>
              <a:t>ICES J. Mar. Sci. </a:t>
            </a:r>
            <a:r>
              <a:rPr lang="en-US" dirty="0" smtClean="0"/>
              <a:t>70: 755-767.</a:t>
            </a:r>
            <a:endParaRPr lang="en-US" dirty="0"/>
          </a:p>
        </p:txBody>
      </p:sp>
    </p:spTree>
    <p:extLst>
      <p:ext uri="{BB962C8B-B14F-4D97-AF65-F5344CB8AC3E}">
        <p14:creationId xmlns:p14="http://schemas.microsoft.com/office/powerpoint/2010/main" val="32893622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9571" y="185055"/>
            <a:ext cx="8819344" cy="676014"/>
          </a:xfrm>
        </p:spPr>
        <p:txBody>
          <a:bodyPr>
            <a:normAutofit fontScale="90000"/>
          </a:bodyPr>
          <a:lstStyle/>
          <a:p>
            <a:r>
              <a:rPr lang="en-US" dirty="0" smtClean="0"/>
              <a:t>Ecosystem Models can also be used to explore indicator response to pressures (fishing)</a:t>
            </a:r>
            <a:endParaRPr lang="en-US" dirty="0"/>
          </a:p>
        </p:txBody>
      </p:sp>
      <p:sp>
        <p:nvSpPr>
          <p:cNvPr id="2" name="Content Placeholder 1"/>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402592" y="593423"/>
            <a:ext cx="6251884" cy="625188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l="13587" t="31703" r="54348" b="51328"/>
          <a:stretch>
            <a:fillRect/>
          </a:stretch>
        </p:blipFill>
        <p:spPr bwMode="auto">
          <a:xfrm>
            <a:off x="6336005" y="1192913"/>
            <a:ext cx="2808867" cy="1486543"/>
          </a:xfrm>
          <a:prstGeom prst="rect">
            <a:avLst/>
          </a:prstGeom>
          <a:noFill/>
          <a:ln w="9525">
            <a:noFill/>
            <a:miter lim="800000"/>
            <a:headEnd/>
            <a:tailEnd/>
          </a:ln>
          <a:effectLst/>
        </p:spPr>
      </p:pic>
      <p:sp>
        <p:nvSpPr>
          <p:cNvPr id="12" name="TextBox 11"/>
          <p:cNvSpPr txBox="1"/>
          <p:nvPr/>
        </p:nvSpPr>
        <p:spPr>
          <a:xfrm>
            <a:off x="6654476" y="6436968"/>
            <a:ext cx="2364439" cy="400110"/>
          </a:xfrm>
          <a:prstGeom prst="rect">
            <a:avLst/>
          </a:prstGeom>
          <a:noFill/>
        </p:spPr>
        <p:txBody>
          <a:bodyPr wrap="square" rtlCol="0">
            <a:spAutoFit/>
          </a:bodyPr>
          <a:lstStyle/>
          <a:p>
            <a:r>
              <a:rPr lang="en-US" sz="2000" i="1" dirty="0" smtClean="0"/>
              <a:t>Fay et al. In Prep.</a:t>
            </a:r>
            <a:endParaRPr lang="en-US" sz="2000" i="1" dirty="0"/>
          </a:p>
        </p:txBody>
      </p:sp>
    </p:spTree>
    <p:extLst>
      <p:ext uri="{BB962C8B-B14F-4D97-AF65-F5344CB8AC3E}">
        <p14:creationId xmlns:p14="http://schemas.microsoft.com/office/powerpoint/2010/main" val="67321600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5" name="Object 3"/>
          <p:cNvGraphicFramePr>
            <a:graphicFrameLocks noChangeAspect="1"/>
          </p:cNvGraphicFramePr>
          <p:nvPr>
            <p:extLst>
              <p:ext uri="{D42A27DB-BD31-4B8C-83A1-F6EECF244321}">
                <p14:modId xmlns:p14="http://schemas.microsoft.com/office/powerpoint/2010/main" val="2864335047"/>
              </p:ext>
            </p:extLst>
          </p:nvPr>
        </p:nvGraphicFramePr>
        <p:xfrm>
          <a:off x="6400800" y="872282"/>
          <a:ext cx="2709862" cy="2709862"/>
        </p:xfrm>
        <a:graphic>
          <a:graphicData uri="http://schemas.openxmlformats.org/presentationml/2006/ole">
            <mc:AlternateContent xmlns:mc="http://schemas.openxmlformats.org/markup-compatibility/2006">
              <mc:Choice xmlns:v="urn:schemas-microsoft-com:vml" Requires="v">
                <p:oleObj spid="_x0000_s3116" name="Acrobat Document" r:id="rId4" imgW="6223000" imgH="6223000" progId="">
                  <p:embed/>
                </p:oleObj>
              </mc:Choice>
              <mc:Fallback>
                <p:oleObj name="Acrobat Document" r:id="rId4" imgW="6223000" imgH="6223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872282"/>
                        <a:ext cx="2709862"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smtClean="0"/>
              <a:t>Translating indicators into decision criteria </a:t>
            </a:r>
            <a:endParaRPr lang="en-US" dirty="0"/>
          </a:p>
        </p:txBody>
      </p:sp>
      <p:sp>
        <p:nvSpPr>
          <p:cNvPr id="3" name="Content Placeholder 2"/>
          <p:cNvSpPr>
            <a:spLocks noGrp="1"/>
          </p:cNvSpPr>
          <p:nvPr>
            <p:ph idx="1"/>
          </p:nvPr>
        </p:nvSpPr>
        <p:spPr>
          <a:xfrm>
            <a:off x="533400" y="1437265"/>
            <a:ext cx="7772400" cy="5029200"/>
          </a:xfrm>
        </p:spPr>
        <p:txBody>
          <a:bodyPr>
            <a:normAutofit fontScale="92500" lnSpcReduction="20000"/>
          </a:bodyPr>
          <a:lstStyle/>
          <a:p>
            <a:pPr marL="0" indent="0">
              <a:buNone/>
            </a:pPr>
            <a:r>
              <a:rPr lang="en-US" dirty="0" smtClean="0"/>
              <a:t>Challenges</a:t>
            </a:r>
          </a:p>
          <a:p>
            <a:pPr marL="457200" lvl="1" indent="0">
              <a:buNone/>
            </a:pPr>
            <a:r>
              <a:rPr lang="en-US" i="1" dirty="0" smtClean="0"/>
              <a:t>n </a:t>
            </a:r>
            <a:r>
              <a:rPr lang="en-US" dirty="0" smtClean="0"/>
              <a:t>- dimensional</a:t>
            </a:r>
            <a:r>
              <a:rPr lang="en-US" i="1" dirty="0" smtClean="0"/>
              <a:t> </a:t>
            </a:r>
            <a:r>
              <a:rPr lang="en-US" dirty="0" smtClean="0"/>
              <a:t>ecosystem space</a:t>
            </a:r>
          </a:p>
          <a:p>
            <a:pPr lvl="2">
              <a:buFont typeface="Arial" pitchFamily="34" charset="0"/>
              <a:buChar char="•"/>
            </a:pPr>
            <a:r>
              <a:rPr lang="en-US" dirty="0" smtClean="0"/>
              <a:t>Multitude of indicators that are important </a:t>
            </a:r>
            <a:br>
              <a:rPr lang="en-US" dirty="0" smtClean="0"/>
            </a:br>
            <a:r>
              <a:rPr lang="en-US" dirty="0" smtClean="0"/>
              <a:t>measures of ecosystem structure and function</a:t>
            </a:r>
          </a:p>
          <a:p>
            <a:pPr marL="457200" lvl="1" indent="0">
              <a:buNone/>
            </a:pPr>
            <a:r>
              <a:rPr lang="en-US" i="1" dirty="0" smtClean="0"/>
              <a:t>n </a:t>
            </a:r>
            <a:r>
              <a:rPr lang="en-US" dirty="0" smtClean="0"/>
              <a:t>- dimensional societal space</a:t>
            </a:r>
          </a:p>
          <a:p>
            <a:pPr lvl="2">
              <a:buFont typeface="Arial" pitchFamily="34" charset="0"/>
              <a:buChar char="•"/>
            </a:pPr>
            <a:r>
              <a:rPr lang="en-US" dirty="0" smtClean="0"/>
              <a:t>Multitude of societal variables that are important to consider</a:t>
            </a:r>
          </a:p>
          <a:p>
            <a:pPr marL="457200" lvl="1" indent="0">
              <a:buNone/>
            </a:pPr>
            <a:r>
              <a:rPr lang="en-US" i="1" dirty="0" smtClean="0"/>
              <a:t>n </a:t>
            </a:r>
            <a:r>
              <a:rPr lang="en-US" dirty="0" smtClean="0"/>
              <a:t>- dimensional pressure space</a:t>
            </a:r>
          </a:p>
          <a:p>
            <a:pPr lvl="2">
              <a:buFont typeface="Arial" pitchFamily="34" charset="0"/>
              <a:buChar char="•"/>
            </a:pPr>
            <a:r>
              <a:rPr lang="en-US" dirty="0" smtClean="0"/>
              <a:t>Multitude of pressure variables that influence ecosystem structure and function</a:t>
            </a:r>
          </a:p>
          <a:p>
            <a:pPr lvl="2">
              <a:buFont typeface="Arial" pitchFamily="34" charset="0"/>
              <a:buChar char="•"/>
            </a:pPr>
            <a:endParaRPr lang="en-US" dirty="0" smtClean="0"/>
          </a:p>
          <a:p>
            <a:pPr marL="0" indent="0">
              <a:buNone/>
            </a:pPr>
            <a:r>
              <a:rPr lang="en-US" dirty="0" smtClean="0"/>
              <a:t>How do we identify meaningful thresholds in multiple indicator’s response to multiple pressure variables?</a:t>
            </a:r>
            <a:endParaRPr lang="en-US" dirty="0"/>
          </a:p>
        </p:txBody>
      </p:sp>
    </p:spTree>
    <p:extLst>
      <p:ext uri="{BB962C8B-B14F-4D97-AF65-F5344CB8AC3E}">
        <p14:creationId xmlns:p14="http://schemas.microsoft.com/office/powerpoint/2010/main" val="1918279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criteria</a:t>
            </a:r>
            <a:endParaRPr lang="en-US" dirty="0"/>
          </a:p>
        </p:txBody>
      </p:sp>
      <p:sp>
        <p:nvSpPr>
          <p:cNvPr id="3" name="Content Placeholder 2"/>
          <p:cNvSpPr>
            <a:spLocks noGrp="1"/>
          </p:cNvSpPr>
          <p:nvPr>
            <p:ph idx="1"/>
          </p:nvPr>
        </p:nvSpPr>
        <p:spPr>
          <a:xfrm>
            <a:off x="457200" y="1051870"/>
            <a:ext cx="3763601" cy="5588417"/>
          </a:xfrm>
        </p:spPr>
        <p:txBody>
          <a:bodyPr>
            <a:normAutofit fontScale="70000" lnSpcReduction="20000"/>
          </a:bodyPr>
          <a:lstStyle/>
          <a:p>
            <a:pPr marL="0" indent="0">
              <a:buNone/>
            </a:pPr>
            <a:r>
              <a:rPr lang="en-US" dirty="0"/>
              <a:t>Single </a:t>
            </a:r>
            <a:r>
              <a:rPr lang="en-US" dirty="0" smtClean="0"/>
              <a:t>Species</a:t>
            </a:r>
            <a:endParaRPr lang="en-US" dirty="0"/>
          </a:p>
          <a:p>
            <a:r>
              <a:rPr lang="en-US" dirty="0" smtClean="0"/>
              <a:t>Model </a:t>
            </a:r>
            <a:r>
              <a:rPr lang="en-US" dirty="0"/>
              <a:t>&amp; empirical-based </a:t>
            </a:r>
            <a:r>
              <a:rPr lang="en-US" dirty="0" smtClean="0"/>
              <a:t>ref. points</a:t>
            </a:r>
            <a:endParaRPr lang="en-US" dirty="0"/>
          </a:p>
          <a:p>
            <a:r>
              <a:rPr lang="en-US" dirty="0" smtClean="0"/>
              <a:t>Empirical and model</a:t>
            </a:r>
            <a:r>
              <a:rPr lang="en-US" dirty="0"/>
              <a:t>-based control rules</a:t>
            </a:r>
          </a:p>
          <a:p>
            <a:r>
              <a:rPr lang="en-US" dirty="0" smtClean="0"/>
              <a:t>Action </a:t>
            </a:r>
            <a:r>
              <a:rPr lang="en-US" dirty="0"/>
              <a:t>to be taken shows direction and </a:t>
            </a:r>
            <a:r>
              <a:rPr lang="en-US" dirty="0" smtClean="0"/>
              <a:t>magnitude</a:t>
            </a:r>
          </a:p>
          <a:p>
            <a:pPr marL="0" indent="0">
              <a:buNone/>
            </a:pPr>
            <a:endParaRPr lang="en-US" dirty="0" smtClean="0"/>
          </a:p>
          <a:p>
            <a:pPr marL="0" indent="0">
              <a:buNone/>
            </a:pPr>
            <a:r>
              <a:rPr lang="en-US" dirty="0" smtClean="0"/>
              <a:t>Ecosystem</a:t>
            </a:r>
            <a:endParaRPr lang="en-US" dirty="0"/>
          </a:p>
          <a:p>
            <a:r>
              <a:rPr lang="en-US" dirty="0" smtClean="0"/>
              <a:t>Model &amp; empirical</a:t>
            </a:r>
            <a:r>
              <a:rPr lang="en-US" dirty="0"/>
              <a:t>-based </a:t>
            </a:r>
            <a:r>
              <a:rPr lang="en-US" dirty="0" smtClean="0"/>
              <a:t>ref. </a:t>
            </a:r>
            <a:r>
              <a:rPr lang="en-US" dirty="0"/>
              <a:t>points &amp; directions</a:t>
            </a:r>
          </a:p>
          <a:p>
            <a:r>
              <a:rPr lang="en-US" dirty="0" smtClean="0"/>
              <a:t>Arbitrary / empirical / model-based control </a:t>
            </a:r>
            <a:r>
              <a:rPr lang="en-US" dirty="0"/>
              <a:t>rules</a:t>
            </a:r>
            <a:r>
              <a:rPr lang="en-US" dirty="0" smtClean="0"/>
              <a:t>? </a:t>
            </a:r>
            <a:endParaRPr lang="en-US" dirty="0"/>
          </a:p>
          <a:p>
            <a:r>
              <a:rPr lang="en-US" dirty="0" smtClean="0"/>
              <a:t>Action </a:t>
            </a:r>
            <a:r>
              <a:rPr lang="en-US" dirty="0"/>
              <a:t>to be taken may only show direction</a:t>
            </a:r>
          </a:p>
          <a:p>
            <a:r>
              <a:rPr lang="en-US" dirty="0" smtClean="0"/>
              <a:t>Emphasizing </a:t>
            </a:r>
            <a:r>
              <a:rPr lang="en-US" dirty="0"/>
              <a:t>integrated, systemic </a:t>
            </a:r>
            <a:r>
              <a:rPr lang="en-US" dirty="0" smtClean="0"/>
              <a:t>view</a:t>
            </a:r>
            <a:endParaRPr lang="en-US" dirty="0"/>
          </a:p>
        </p:txBody>
      </p:sp>
      <p:grpSp>
        <p:nvGrpSpPr>
          <p:cNvPr id="4" name="Group 2"/>
          <p:cNvGrpSpPr>
            <a:grpSpLocks noChangeAspect="1"/>
          </p:cNvGrpSpPr>
          <p:nvPr/>
        </p:nvGrpSpPr>
        <p:grpSpPr bwMode="auto">
          <a:xfrm>
            <a:off x="4411663" y="3860800"/>
            <a:ext cx="4660900" cy="2790825"/>
            <a:chOff x="960" y="336"/>
            <a:chExt cx="3744" cy="2400"/>
          </a:xfrm>
        </p:grpSpPr>
        <p:sp>
          <p:nvSpPr>
            <p:cNvPr id="5" name="Rectangle 3"/>
            <p:cNvSpPr>
              <a:spLocks noChangeAspect="1" noChangeArrowheads="1"/>
            </p:cNvSpPr>
            <p:nvPr/>
          </p:nvSpPr>
          <p:spPr bwMode="auto">
            <a:xfrm>
              <a:off x="960" y="336"/>
              <a:ext cx="3744" cy="2400"/>
            </a:xfrm>
            <a:prstGeom prst="rect">
              <a:avLst/>
            </a:prstGeom>
            <a:solidFill>
              <a:schemeClr val="tx1"/>
            </a:solidFill>
            <a:ln w="28575" cap="sq">
              <a:solidFill>
                <a:srgbClr val="FFFF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4"/>
            <p:cNvSpPr>
              <a:spLocks noChangeAspect="1" noChangeShapeType="1"/>
            </p:cNvSpPr>
            <p:nvPr/>
          </p:nvSpPr>
          <p:spPr bwMode="auto">
            <a:xfrm flipV="1">
              <a:off x="2832" y="336"/>
              <a:ext cx="0" cy="2400"/>
            </a:xfrm>
            <a:prstGeom prst="line">
              <a:avLst/>
            </a:prstGeom>
            <a:noFill/>
            <a:ln w="28575" cap="sq">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 name="Line 5"/>
            <p:cNvSpPr>
              <a:spLocks noChangeAspect="1" noChangeShapeType="1"/>
            </p:cNvSpPr>
            <p:nvPr/>
          </p:nvSpPr>
          <p:spPr bwMode="auto">
            <a:xfrm>
              <a:off x="960" y="1584"/>
              <a:ext cx="3744" cy="0"/>
            </a:xfrm>
            <a:prstGeom prst="line">
              <a:avLst/>
            </a:prstGeom>
            <a:noFill/>
            <a:ln w="28575" cap="sq">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8" name="Rectangle 9" descr="Dashed horizontal"/>
          <p:cNvSpPr>
            <a:spLocks noChangeArrowheads="1"/>
          </p:cNvSpPr>
          <p:nvPr/>
        </p:nvSpPr>
        <p:spPr bwMode="auto">
          <a:xfrm>
            <a:off x="4410075" y="3868738"/>
            <a:ext cx="2320925" cy="1439862"/>
          </a:xfrm>
          <a:prstGeom prst="rect">
            <a:avLst/>
          </a:prstGeom>
          <a:pattFill prst="dashHorz">
            <a:fgClr>
              <a:srgbClr val="FFFF00"/>
            </a:fgClr>
            <a:bgClr>
              <a:schemeClr val="tx1"/>
            </a:bgClr>
          </a:pattFill>
          <a:ln w="9525">
            <a:solidFill>
              <a:srgbClr val="FFFF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Rectangle 10" descr="10%"/>
          <p:cNvSpPr>
            <a:spLocks noChangeArrowheads="1"/>
          </p:cNvSpPr>
          <p:nvPr/>
        </p:nvSpPr>
        <p:spPr bwMode="auto">
          <a:xfrm>
            <a:off x="5705475" y="4367213"/>
            <a:ext cx="2201863" cy="941387"/>
          </a:xfrm>
          <a:prstGeom prst="rect">
            <a:avLst/>
          </a:prstGeom>
          <a:pattFill prst="pct10">
            <a:fgClr>
              <a:srgbClr val="FFFF00"/>
            </a:fgClr>
            <a:bgClr>
              <a:schemeClr val="tx1"/>
            </a:bgClr>
          </a:pattFill>
          <a:ln w="9525">
            <a:solidFill>
              <a:srgbClr val="FFFF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11"/>
          <p:cNvSpPr>
            <a:spLocks noChangeAspect="1" noChangeArrowheads="1"/>
          </p:cNvSpPr>
          <p:nvPr/>
        </p:nvSpPr>
        <p:spPr bwMode="auto">
          <a:xfrm>
            <a:off x="4411663" y="898525"/>
            <a:ext cx="4660900" cy="2790825"/>
          </a:xfrm>
          <a:prstGeom prst="rect">
            <a:avLst/>
          </a:prstGeom>
          <a:solidFill>
            <a:schemeClr val="tx1"/>
          </a:solidFill>
          <a:ln w="28575" cap="sq">
            <a:solidFill>
              <a:srgbClr val="FFFF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400">
              <a:solidFill>
                <a:schemeClr val="accent2"/>
              </a:solidFill>
              <a:latin typeface="Times New Roman" charset="0"/>
            </a:endParaRPr>
          </a:p>
        </p:txBody>
      </p:sp>
      <p:sp>
        <p:nvSpPr>
          <p:cNvPr id="11" name="Line 12"/>
          <p:cNvSpPr>
            <a:spLocks noChangeShapeType="1"/>
          </p:cNvSpPr>
          <p:nvPr/>
        </p:nvSpPr>
        <p:spPr bwMode="auto">
          <a:xfrm flipV="1">
            <a:off x="5148263" y="2165350"/>
            <a:ext cx="2124075" cy="1524000"/>
          </a:xfrm>
          <a:prstGeom prst="line">
            <a:avLst/>
          </a:prstGeom>
          <a:noFill/>
          <a:ln w="38100" cap="sq">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2" name="Line 13"/>
          <p:cNvSpPr>
            <a:spLocks noChangeShapeType="1"/>
          </p:cNvSpPr>
          <p:nvPr/>
        </p:nvSpPr>
        <p:spPr bwMode="auto">
          <a:xfrm>
            <a:off x="7272338" y="2165350"/>
            <a:ext cx="1717675" cy="0"/>
          </a:xfrm>
          <a:prstGeom prst="line">
            <a:avLst/>
          </a:prstGeom>
          <a:noFill/>
          <a:ln w="38100" cap="sq">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3" name="Oval 14"/>
          <p:cNvSpPr>
            <a:spLocks noChangeAspect="1" noChangeArrowheads="1"/>
          </p:cNvSpPr>
          <p:nvPr/>
        </p:nvSpPr>
        <p:spPr bwMode="auto">
          <a:xfrm>
            <a:off x="5903913" y="1084263"/>
            <a:ext cx="225425" cy="246062"/>
          </a:xfrm>
          <a:prstGeom prst="ellipse">
            <a:avLst/>
          </a:prstGeom>
          <a:solidFill>
            <a:srgbClr val="66FF33"/>
          </a:solidFill>
          <a:ln>
            <a:noFill/>
          </a:ln>
          <a:effectLst/>
          <a:extLst>
            <a:ext uri="{91240B29-F687-4f45-9708-019B960494DF}">
              <a14:hiddenLine xmlns:a14="http://schemas.microsoft.com/office/drawing/2010/main" w="12700" cap="sq">
                <a:solidFill>
                  <a:srgbClr val="FFFF00"/>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Oval 15"/>
          <p:cNvSpPr>
            <a:spLocks noChangeAspect="1" noChangeArrowheads="1"/>
          </p:cNvSpPr>
          <p:nvPr/>
        </p:nvSpPr>
        <p:spPr bwMode="auto">
          <a:xfrm>
            <a:off x="7331075" y="2716213"/>
            <a:ext cx="223838" cy="246062"/>
          </a:xfrm>
          <a:prstGeom prst="ellipse">
            <a:avLst/>
          </a:prstGeom>
          <a:solidFill>
            <a:srgbClr val="FF0000"/>
          </a:solidFill>
          <a:ln>
            <a:noFill/>
          </a:ln>
          <a:effectLst/>
          <a:extLst>
            <a:ext uri="{91240B29-F687-4f45-9708-019B960494DF}">
              <a14:hiddenLine xmlns:a14="http://schemas.microsoft.com/office/drawing/2010/main" w="12700" cap="sq">
                <a:solidFill>
                  <a:srgbClr val="FFFF00"/>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16"/>
          <p:cNvSpPr>
            <a:spLocks noChangeShapeType="1"/>
          </p:cNvSpPr>
          <p:nvPr/>
        </p:nvSpPr>
        <p:spPr bwMode="auto">
          <a:xfrm>
            <a:off x="6129338" y="1314450"/>
            <a:ext cx="1201737" cy="1389063"/>
          </a:xfrm>
          <a:prstGeom prst="line">
            <a:avLst/>
          </a:prstGeom>
          <a:noFill/>
          <a:ln w="38100" cap="sq">
            <a:solidFill>
              <a:srgbClr val="FF99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6" name="Text Box 17"/>
          <p:cNvSpPr txBox="1">
            <a:spLocks noChangeArrowheads="1"/>
          </p:cNvSpPr>
          <p:nvPr/>
        </p:nvSpPr>
        <p:spPr bwMode="auto">
          <a:xfrm>
            <a:off x="4495800" y="1981200"/>
            <a:ext cx="688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00"/>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i="1">
                <a:solidFill>
                  <a:srgbClr val="FFFF00"/>
                </a:solidFill>
              </a:rPr>
              <a:t>RP</a:t>
            </a:r>
          </a:p>
        </p:txBody>
      </p:sp>
      <p:sp>
        <p:nvSpPr>
          <p:cNvPr id="17" name="Text Box 18"/>
          <p:cNvSpPr txBox="1">
            <a:spLocks noChangeArrowheads="1"/>
          </p:cNvSpPr>
          <p:nvPr/>
        </p:nvSpPr>
        <p:spPr bwMode="auto">
          <a:xfrm>
            <a:off x="7251700" y="1901825"/>
            <a:ext cx="688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00"/>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i="1">
                <a:solidFill>
                  <a:srgbClr val="FFFF00"/>
                </a:solidFill>
              </a:rPr>
              <a:t>CR</a:t>
            </a:r>
          </a:p>
        </p:txBody>
      </p:sp>
      <p:sp>
        <p:nvSpPr>
          <p:cNvPr id="18" name="Oval 19"/>
          <p:cNvSpPr>
            <a:spLocks noChangeAspect="1" noChangeArrowheads="1"/>
          </p:cNvSpPr>
          <p:nvPr/>
        </p:nvSpPr>
        <p:spPr bwMode="auto">
          <a:xfrm>
            <a:off x="5797550" y="4383088"/>
            <a:ext cx="225425" cy="228600"/>
          </a:xfrm>
          <a:prstGeom prst="ellipse">
            <a:avLst/>
          </a:prstGeom>
          <a:solidFill>
            <a:srgbClr val="FF0000"/>
          </a:solidFill>
          <a:ln>
            <a:noFill/>
          </a:ln>
          <a:effectLst/>
          <a:extLst>
            <a:ext uri="{91240B29-F687-4f45-9708-019B960494DF}">
              <a14:hiddenLine xmlns:a14="http://schemas.microsoft.com/office/drawing/2010/main" w="12700" cap="sq">
                <a:solidFill>
                  <a:srgbClr val="FFFF00"/>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Oval 20"/>
          <p:cNvSpPr>
            <a:spLocks noChangeAspect="1" noChangeArrowheads="1"/>
          </p:cNvSpPr>
          <p:nvPr/>
        </p:nvSpPr>
        <p:spPr bwMode="auto">
          <a:xfrm>
            <a:off x="7231063" y="4065588"/>
            <a:ext cx="225425" cy="230187"/>
          </a:xfrm>
          <a:prstGeom prst="ellipse">
            <a:avLst/>
          </a:prstGeom>
          <a:solidFill>
            <a:srgbClr val="66FF33"/>
          </a:solidFill>
          <a:ln>
            <a:noFill/>
          </a:ln>
          <a:effectLst/>
          <a:extLst>
            <a:ext uri="{91240B29-F687-4f45-9708-019B960494DF}">
              <a14:hiddenLine xmlns:a14="http://schemas.microsoft.com/office/drawing/2010/main" w="12700" cap="sq">
                <a:solidFill>
                  <a:srgbClr val="FFFF00"/>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21"/>
          <p:cNvSpPr>
            <a:spLocks noChangeShapeType="1"/>
          </p:cNvSpPr>
          <p:nvPr/>
        </p:nvSpPr>
        <p:spPr bwMode="auto">
          <a:xfrm flipV="1">
            <a:off x="6021388" y="4214813"/>
            <a:ext cx="1144587" cy="234950"/>
          </a:xfrm>
          <a:prstGeom prst="line">
            <a:avLst/>
          </a:prstGeom>
          <a:noFill/>
          <a:ln w="38100" cap="sq">
            <a:solidFill>
              <a:srgbClr val="FF9900"/>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1" name="Text Box 22"/>
          <p:cNvSpPr txBox="1">
            <a:spLocks noChangeArrowheads="1"/>
          </p:cNvSpPr>
          <p:nvPr/>
        </p:nvSpPr>
        <p:spPr bwMode="auto">
          <a:xfrm>
            <a:off x="6165850" y="5018088"/>
            <a:ext cx="688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00"/>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i="1">
                <a:solidFill>
                  <a:srgbClr val="FFFF00"/>
                </a:solidFill>
              </a:rPr>
              <a:t>CR(q)</a:t>
            </a:r>
          </a:p>
        </p:txBody>
      </p:sp>
      <p:sp>
        <p:nvSpPr>
          <p:cNvPr id="22" name="Text Box 23"/>
          <p:cNvSpPr txBox="1">
            <a:spLocks noChangeArrowheads="1"/>
          </p:cNvSpPr>
          <p:nvPr/>
        </p:nvSpPr>
        <p:spPr bwMode="auto">
          <a:xfrm>
            <a:off x="5378450" y="5259388"/>
            <a:ext cx="11223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00"/>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i="1">
                <a:solidFill>
                  <a:srgbClr val="FFFF00"/>
                </a:solidFill>
              </a:rPr>
              <a:t>RQ/RP</a:t>
            </a:r>
          </a:p>
        </p:txBody>
      </p:sp>
      <p:sp>
        <p:nvSpPr>
          <p:cNvPr id="23" name="Text Box 24"/>
          <p:cNvSpPr txBox="1">
            <a:spLocks noChangeArrowheads="1"/>
          </p:cNvSpPr>
          <p:nvPr/>
        </p:nvSpPr>
        <p:spPr bwMode="auto">
          <a:xfrm>
            <a:off x="6981825" y="3378200"/>
            <a:ext cx="688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00"/>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i="1">
                <a:solidFill>
                  <a:srgbClr val="FFFF00"/>
                </a:solidFill>
              </a:rPr>
              <a:t>RP</a:t>
            </a:r>
          </a:p>
        </p:txBody>
      </p:sp>
      <p:sp>
        <p:nvSpPr>
          <p:cNvPr id="24" name="Line 25"/>
          <p:cNvSpPr>
            <a:spLocks noChangeShapeType="1"/>
          </p:cNvSpPr>
          <p:nvPr/>
        </p:nvSpPr>
        <p:spPr bwMode="auto">
          <a:xfrm>
            <a:off x="4421188" y="2162175"/>
            <a:ext cx="3128962" cy="0"/>
          </a:xfrm>
          <a:prstGeom prst="line">
            <a:avLst/>
          </a:prstGeom>
          <a:noFill/>
          <a:ln w="9525">
            <a:solidFill>
              <a:srgbClr val="FFFF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Line 26"/>
          <p:cNvSpPr>
            <a:spLocks noChangeShapeType="1"/>
          </p:cNvSpPr>
          <p:nvPr/>
        </p:nvSpPr>
        <p:spPr bwMode="auto">
          <a:xfrm>
            <a:off x="7259638" y="2151063"/>
            <a:ext cx="0" cy="1550987"/>
          </a:xfrm>
          <a:prstGeom prst="line">
            <a:avLst/>
          </a:prstGeom>
          <a:noFill/>
          <a:ln w="9525">
            <a:solidFill>
              <a:srgbClr val="FFFF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Freeform 27"/>
          <p:cNvSpPr>
            <a:spLocks/>
          </p:cNvSpPr>
          <p:nvPr/>
        </p:nvSpPr>
        <p:spPr bwMode="auto">
          <a:xfrm>
            <a:off x="4494213" y="1112838"/>
            <a:ext cx="1373187" cy="2251075"/>
          </a:xfrm>
          <a:custGeom>
            <a:avLst/>
            <a:gdLst>
              <a:gd name="T0" fmla="*/ 90 w 1018"/>
              <a:gd name="T1" fmla="*/ 1573 h 1625"/>
              <a:gd name="T2" fmla="*/ 146 w 1018"/>
              <a:gd name="T3" fmla="*/ 1621 h 1625"/>
              <a:gd name="T4" fmla="*/ 210 w 1018"/>
              <a:gd name="T5" fmla="*/ 1613 h 1625"/>
              <a:gd name="T6" fmla="*/ 346 w 1018"/>
              <a:gd name="T7" fmla="*/ 1605 h 1625"/>
              <a:gd name="T8" fmla="*/ 530 w 1018"/>
              <a:gd name="T9" fmla="*/ 1517 h 1625"/>
              <a:gd name="T10" fmla="*/ 538 w 1018"/>
              <a:gd name="T11" fmla="*/ 1325 h 1625"/>
              <a:gd name="T12" fmla="*/ 522 w 1018"/>
              <a:gd name="T13" fmla="*/ 1277 h 1625"/>
              <a:gd name="T14" fmla="*/ 514 w 1018"/>
              <a:gd name="T15" fmla="*/ 1253 h 1625"/>
              <a:gd name="T16" fmla="*/ 594 w 1018"/>
              <a:gd name="T17" fmla="*/ 1149 h 1625"/>
              <a:gd name="T18" fmla="*/ 682 w 1018"/>
              <a:gd name="T19" fmla="*/ 1157 h 1625"/>
              <a:gd name="T20" fmla="*/ 698 w 1018"/>
              <a:gd name="T21" fmla="*/ 1197 h 1625"/>
              <a:gd name="T22" fmla="*/ 690 w 1018"/>
              <a:gd name="T23" fmla="*/ 1317 h 1625"/>
              <a:gd name="T24" fmla="*/ 562 w 1018"/>
              <a:gd name="T25" fmla="*/ 1389 h 1625"/>
              <a:gd name="T26" fmla="*/ 378 w 1018"/>
              <a:gd name="T27" fmla="*/ 1373 h 1625"/>
              <a:gd name="T28" fmla="*/ 234 w 1018"/>
              <a:gd name="T29" fmla="*/ 1341 h 1625"/>
              <a:gd name="T30" fmla="*/ 154 w 1018"/>
              <a:gd name="T31" fmla="*/ 1205 h 1625"/>
              <a:gd name="T32" fmla="*/ 178 w 1018"/>
              <a:gd name="T33" fmla="*/ 1029 h 1625"/>
              <a:gd name="T34" fmla="*/ 218 w 1018"/>
              <a:gd name="T35" fmla="*/ 909 h 1625"/>
              <a:gd name="T36" fmla="*/ 306 w 1018"/>
              <a:gd name="T37" fmla="*/ 845 h 1625"/>
              <a:gd name="T38" fmla="*/ 498 w 1018"/>
              <a:gd name="T39" fmla="*/ 805 h 1625"/>
              <a:gd name="T40" fmla="*/ 554 w 1018"/>
              <a:gd name="T41" fmla="*/ 789 h 1625"/>
              <a:gd name="T42" fmla="*/ 602 w 1018"/>
              <a:gd name="T43" fmla="*/ 773 h 1625"/>
              <a:gd name="T44" fmla="*/ 626 w 1018"/>
              <a:gd name="T45" fmla="*/ 725 h 1625"/>
              <a:gd name="T46" fmla="*/ 434 w 1018"/>
              <a:gd name="T47" fmla="*/ 541 h 1625"/>
              <a:gd name="T48" fmla="*/ 186 w 1018"/>
              <a:gd name="T49" fmla="*/ 485 h 1625"/>
              <a:gd name="T50" fmla="*/ 194 w 1018"/>
              <a:gd name="T51" fmla="*/ 333 h 1625"/>
              <a:gd name="T52" fmla="*/ 362 w 1018"/>
              <a:gd name="T53" fmla="*/ 261 h 1625"/>
              <a:gd name="T54" fmla="*/ 474 w 1018"/>
              <a:gd name="T55" fmla="*/ 277 h 1625"/>
              <a:gd name="T56" fmla="*/ 522 w 1018"/>
              <a:gd name="T57" fmla="*/ 373 h 1625"/>
              <a:gd name="T58" fmla="*/ 522 w 1018"/>
              <a:gd name="T59" fmla="*/ 581 h 1625"/>
              <a:gd name="T60" fmla="*/ 482 w 1018"/>
              <a:gd name="T61" fmla="*/ 653 h 1625"/>
              <a:gd name="T62" fmla="*/ 370 w 1018"/>
              <a:gd name="T63" fmla="*/ 677 h 1625"/>
              <a:gd name="T64" fmla="*/ 322 w 1018"/>
              <a:gd name="T65" fmla="*/ 645 h 1625"/>
              <a:gd name="T66" fmla="*/ 314 w 1018"/>
              <a:gd name="T67" fmla="*/ 621 h 1625"/>
              <a:gd name="T68" fmla="*/ 258 w 1018"/>
              <a:gd name="T69" fmla="*/ 613 h 1625"/>
              <a:gd name="T70" fmla="*/ 122 w 1018"/>
              <a:gd name="T71" fmla="*/ 597 h 1625"/>
              <a:gd name="T72" fmla="*/ 98 w 1018"/>
              <a:gd name="T73" fmla="*/ 565 h 1625"/>
              <a:gd name="T74" fmla="*/ 42 w 1018"/>
              <a:gd name="T75" fmla="*/ 509 h 1625"/>
              <a:gd name="T76" fmla="*/ 58 w 1018"/>
              <a:gd name="T77" fmla="*/ 349 h 1625"/>
              <a:gd name="T78" fmla="*/ 90 w 1018"/>
              <a:gd name="T79" fmla="*/ 301 h 1625"/>
              <a:gd name="T80" fmla="*/ 178 w 1018"/>
              <a:gd name="T81" fmla="*/ 165 h 1625"/>
              <a:gd name="T82" fmla="*/ 298 w 1018"/>
              <a:gd name="T83" fmla="*/ 109 h 1625"/>
              <a:gd name="T84" fmla="*/ 586 w 1018"/>
              <a:gd name="T85" fmla="*/ 93 h 1625"/>
              <a:gd name="T86" fmla="*/ 674 w 1018"/>
              <a:gd name="T87" fmla="*/ 69 h 1625"/>
              <a:gd name="T88" fmla="*/ 738 w 1018"/>
              <a:gd name="T89" fmla="*/ 37 h 1625"/>
              <a:gd name="T90" fmla="*/ 906 w 1018"/>
              <a:gd name="T91" fmla="*/ 29 h 1625"/>
              <a:gd name="T92" fmla="*/ 1018 w 1018"/>
              <a:gd name="T93" fmla="*/ 45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8" h="1625">
                <a:moveTo>
                  <a:pt x="90" y="1573"/>
                </a:moveTo>
                <a:cubicBezTo>
                  <a:pt x="110" y="1588"/>
                  <a:pt x="122" y="1617"/>
                  <a:pt x="146" y="1621"/>
                </a:cubicBezTo>
                <a:cubicBezTo>
                  <a:pt x="167" y="1625"/>
                  <a:pt x="189" y="1615"/>
                  <a:pt x="210" y="1613"/>
                </a:cubicBezTo>
                <a:cubicBezTo>
                  <a:pt x="255" y="1609"/>
                  <a:pt x="301" y="1608"/>
                  <a:pt x="346" y="1605"/>
                </a:cubicBezTo>
                <a:cubicBezTo>
                  <a:pt x="418" y="1587"/>
                  <a:pt x="463" y="1539"/>
                  <a:pt x="530" y="1517"/>
                </a:cubicBezTo>
                <a:cubicBezTo>
                  <a:pt x="558" y="1432"/>
                  <a:pt x="555" y="1461"/>
                  <a:pt x="538" y="1325"/>
                </a:cubicBezTo>
                <a:cubicBezTo>
                  <a:pt x="536" y="1308"/>
                  <a:pt x="527" y="1293"/>
                  <a:pt x="522" y="1277"/>
                </a:cubicBezTo>
                <a:cubicBezTo>
                  <a:pt x="519" y="1269"/>
                  <a:pt x="514" y="1253"/>
                  <a:pt x="514" y="1253"/>
                </a:cubicBezTo>
                <a:cubicBezTo>
                  <a:pt x="527" y="1200"/>
                  <a:pt x="539" y="1167"/>
                  <a:pt x="594" y="1149"/>
                </a:cubicBezTo>
                <a:cubicBezTo>
                  <a:pt x="623" y="1152"/>
                  <a:pt x="655" y="1145"/>
                  <a:pt x="682" y="1157"/>
                </a:cubicBezTo>
                <a:cubicBezTo>
                  <a:pt x="695" y="1163"/>
                  <a:pt x="697" y="1183"/>
                  <a:pt x="698" y="1197"/>
                </a:cubicBezTo>
                <a:cubicBezTo>
                  <a:pt x="700" y="1237"/>
                  <a:pt x="697" y="1277"/>
                  <a:pt x="690" y="1317"/>
                </a:cubicBezTo>
                <a:cubicBezTo>
                  <a:pt x="682" y="1367"/>
                  <a:pt x="602" y="1379"/>
                  <a:pt x="562" y="1389"/>
                </a:cubicBezTo>
                <a:cubicBezTo>
                  <a:pt x="443" y="1365"/>
                  <a:pt x="647" y="1404"/>
                  <a:pt x="378" y="1373"/>
                </a:cubicBezTo>
                <a:cubicBezTo>
                  <a:pt x="332" y="1368"/>
                  <a:pt x="281" y="1349"/>
                  <a:pt x="234" y="1341"/>
                </a:cubicBezTo>
                <a:cubicBezTo>
                  <a:pt x="180" y="1314"/>
                  <a:pt x="165" y="1262"/>
                  <a:pt x="154" y="1205"/>
                </a:cubicBezTo>
                <a:cubicBezTo>
                  <a:pt x="159" y="1144"/>
                  <a:pt x="159" y="1086"/>
                  <a:pt x="178" y="1029"/>
                </a:cubicBezTo>
                <a:cubicBezTo>
                  <a:pt x="185" y="967"/>
                  <a:pt x="178" y="949"/>
                  <a:pt x="218" y="909"/>
                </a:cubicBezTo>
                <a:cubicBezTo>
                  <a:pt x="234" y="860"/>
                  <a:pt x="262" y="858"/>
                  <a:pt x="306" y="845"/>
                </a:cubicBezTo>
                <a:cubicBezTo>
                  <a:pt x="371" y="826"/>
                  <a:pt x="430" y="813"/>
                  <a:pt x="498" y="805"/>
                </a:cubicBezTo>
                <a:cubicBezTo>
                  <a:pt x="579" y="778"/>
                  <a:pt x="454" y="819"/>
                  <a:pt x="554" y="789"/>
                </a:cubicBezTo>
                <a:cubicBezTo>
                  <a:pt x="570" y="784"/>
                  <a:pt x="602" y="773"/>
                  <a:pt x="602" y="773"/>
                </a:cubicBezTo>
                <a:cubicBezTo>
                  <a:pt x="610" y="761"/>
                  <a:pt x="626" y="742"/>
                  <a:pt x="626" y="725"/>
                </a:cubicBezTo>
                <a:cubicBezTo>
                  <a:pt x="626" y="581"/>
                  <a:pt x="560" y="577"/>
                  <a:pt x="434" y="541"/>
                </a:cubicBezTo>
                <a:cubicBezTo>
                  <a:pt x="383" y="465"/>
                  <a:pt x="268" y="494"/>
                  <a:pt x="186" y="485"/>
                </a:cubicBezTo>
                <a:cubicBezTo>
                  <a:pt x="189" y="434"/>
                  <a:pt x="185" y="383"/>
                  <a:pt x="194" y="333"/>
                </a:cubicBezTo>
                <a:cubicBezTo>
                  <a:pt x="201" y="293"/>
                  <a:pt x="327" y="273"/>
                  <a:pt x="362" y="261"/>
                </a:cubicBezTo>
                <a:cubicBezTo>
                  <a:pt x="399" y="266"/>
                  <a:pt x="440" y="260"/>
                  <a:pt x="474" y="277"/>
                </a:cubicBezTo>
                <a:cubicBezTo>
                  <a:pt x="491" y="285"/>
                  <a:pt x="506" y="349"/>
                  <a:pt x="522" y="373"/>
                </a:cubicBezTo>
                <a:cubicBezTo>
                  <a:pt x="537" y="466"/>
                  <a:pt x="535" y="430"/>
                  <a:pt x="522" y="581"/>
                </a:cubicBezTo>
                <a:cubicBezTo>
                  <a:pt x="520" y="600"/>
                  <a:pt x="490" y="651"/>
                  <a:pt x="482" y="653"/>
                </a:cubicBezTo>
                <a:cubicBezTo>
                  <a:pt x="402" y="673"/>
                  <a:pt x="440" y="665"/>
                  <a:pt x="370" y="677"/>
                </a:cubicBezTo>
                <a:cubicBezTo>
                  <a:pt x="354" y="666"/>
                  <a:pt x="336" y="659"/>
                  <a:pt x="322" y="645"/>
                </a:cubicBezTo>
                <a:cubicBezTo>
                  <a:pt x="316" y="639"/>
                  <a:pt x="322" y="625"/>
                  <a:pt x="314" y="621"/>
                </a:cubicBezTo>
                <a:cubicBezTo>
                  <a:pt x="297" y="613"/>
                  <a:pt x="277" y="615"/>
                  <a:pt x="258" y="613"/>
                </a:cubicBezTo>
                <a:cubicBezTo>
                  <a:pt x="213" y="607"/>
                  <a:pt x="167" y="602"/>
                  <a:pt x="122" y="597"/>
                </a:cubicBezTo>
                <a:cubicBezTo>
                  <a:pt x="114" y="586"/>
                  <a:pt x="107" y="575"/>
                  <a:pt x="98" y="565"/>
                </a:cubicBezTo>
                <a:cubicBezTo>
                  <a:pt x="80" y="545"/>
                  <a:pt x="42" y="509"/>
                  <a:pt x="42" y="509"/>
                </a:cubicBezTo>
                <a:cubicBezTo>
                  <a:pt x="24" y="455"/>
                  <a:pt x="0" y="388"/>
                  <a:pt x="58" y="349"/>
                </a:cubicBezTo>
                <a:cubicBezTo>
                  <a:pt x="73" y="303"/>
                  <a:pt x="55" y="346"/>
                  <a:pt x="90" y="301"/>
                </a:cubicBezTo>
                <a:cubicBezTo>
                  <a:pt x="121" y="261"/>
                  <a:pt x="136" y="193"/>
                  <a:pt x="178" y="165"/>
                </a:cubicBezTo>
                <a:cubicBezTo>
                  <a:pt x="215" y="140"/>
                  <a:pt x="259" y="129"/>
                  <a:pt x="298" y="109"/>
                </a:cubicBezTo>
                <a:cubicBezTo>
                  <a:pt x="417" y="116"/>
                  <a:pt x="477" y="109"/>
                  <a:pt x="586" y="93"/>
                </a:cubicBezTo>
                <a:cubicBezTo>
                  <a:pt x="631" y="78"/>
                  <a:pt x="602" y="87"/>
                  <a:pt x="674" y="69"/>
                </a:cubicBezTo>
                <a:cubicBezTo>
                  <a:pt x="697" y="63"/>
                  <a:pt x="714" y="40"/>
                  <a:pt x="738" y="37"/>
                </a:cubicBezTo>
                <a:cubicBezTo>
                  <a:pt x="794" y="30"/>
                  <a:pt x="850" y="32"/>
                  <a:pt x="906" y="29"/>
                </a:cubicBezTo>
                <a:cubicBezTo>
                  <a:pt x="967" y="19"/>
                  <a:pt x="973" y="0"/>
                  <a:pt x="1018" y="45"/>
                </a:cubicBezTo>
              </a:path>
            </a:pathLst>
          </a:custGeom>
          <a:noFill/>
          <a:ln w="28575" cmpd="sng">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Freeform 28"/>
          <p:cNvSpPr>
            <a:spLocks/>
          </p:cNvSpPr>
          <p:nvPr/>
        </p:nvSpPr>
        <p:spPr bwMode="auto">
          <a:xfrm>
            <a:off x="4875213" y="3895725"/>
            <a:ext cx="4075112" cy="2538413"/>
          </a:xfrm>
          <a:custGeom>
            <a:avLst/>
            <a:gdLst>
              <a:gd name="T0" fmla="*/ 922 w 3020"/>
              <a:gd name="T1" fmla="*/ 262 h 1832"/>
              <a:gd name="T2" fmla="*/ 359 w 3020"/>
              <a:gd name="T3" fmla="*/ 191 h 1832"/>
              <a:gd name="T4" fmla="*/ 71 w 3020"/>
              <a:gd name="T5" fmla="*/ 370 h 1832"/>
              <a:gd name="T6" fmla="*/ 320 w 3020"/>
              <a:gd name="T7" fmla="*/ 415 h 1832"/>
              <a:gd name="T8" fmla="*/ 308 w 3020"/>
              <a:gd name="T9" fmla="*/ 300 h 1832"/>
              <a:gd name="T10" fmla="*/ 71 w 3020"/>
              <a:gd name="T11" fmla="*/ 338 h 1832"/>
              <a:gd name="T12" fmla="*/ 160 w 3020"/>
              <a:gd name="T13" fmla="*/ 620 h 1832"/>
              <a:gd name="T14" fmla="*/ 660 w 3020"/>
              <a:gd name="T15" fmla="*/ 498 h 1832"/>
              <a:gd name="T16" fmla="*/ 743 w 3020"/>
              <a:gd name="T17" fmla="*/ 735 h 1832"/>
              <a:gd name="T18" fmla="*/ 39 w 3020"/>
              <a:gd name="T19" fmla="*/ 889 h 1832"/>
              <a:gd name="T20" fmla="*/ 52 w 3020"/>
              <a:gd name="T21" fmla="*/ 1209 h 1832"/>
              <a:gd name="T22" fmla="*/ 141 w 3020"/>
              <a:gd name="T23" fmla="*/ 1324 h 1832"/>
              <a:gd name="T24" fmla="*/ 276 w 3020"/>
              <a:gd name="T25" fmla="*/ 1420 h 1832"/>
              <a:gd name="T26" fmla="*/ 602 w 3020"/>
              <a:gd name="T27" fmla="*/ 1407 h 1832"/>
              <a:gd name="T28" fmla="*/ 269 w 3020"/>
              <a:gd name="T29" fmla="*/ 1330 h 1832"/>
              <a:gd name="T30" fmla="*/ 256 w 3020"/>
              <a:gd name="T31" fmla="*/ 1631 h 1832"/>
              <a:gd name="T32" fmla="*/ 538 w 3020"/>
              <a:gd name="T33" fmla="*/ 1804 h 1832"/>
              <a:gd name="T34" fmla="*/ 935 w 3020"/>
              <a:gd name="T35" fmla="*/ 1772 h 1832"/>
              <a:gd name="T36" fmla="*/ 1108 w 3020"/>
              <a:gd name="T37" fmla="*/ 1439 h 1832"/>
              <a:gd name="T38" fmla="*/ 1140 w 3020"/>
              <a:gd name="T39" fmla="*/ 1362 h 1832"/>
              <a:gd name="T40" fmla="*/ 1229 w 3020"/>
              <a:gd name="T41" fmla="*/ 1286 h 1832"/>
              <a:gd name="T42" fmla="*/ 1504 w 3020"/>
              <a:gd name="T43" fmla="*/ 1650 h 1832"/>
              <a:gd name="T44" fmla="*/ 1357 w 3020"/>
              <a:gd name="T45" fmla="*/ 1497 h 1832"/>
              <a:gd name="T46" fmla="*/ 1543 w 3020"/>
              <a:gd name="T47" fmla="*/ 1599 h 1832"/>
              <a:gd name="T48" fmla="*/ 1568 w 3020"/>
              <a:gd name="T49" fmla="*/ 1638 h 1832"/>
              <a:gd name="T50" fmla="*/ 1594 w 3020"/>
              <a:gd name="T51" fmla="*/ 1695 h 1832"/>
              <a:gd name="T52" fmla="*/ 1920 w 3020"/>
              <a:gd name="T53" fmla="*/ 1823 h 1832"/>
              <a:gd name="T54" fmla="*/ 2247 w 3020"/>
              <a:gd name="T55" fmla="*/ 1785 h 1832"/>
              <a:gd name="T56" fmla="*/ 2260 w 3020"/>
              <a:gd name="T57" fmla="*/ 1375 h 1832"/>
              <a:gd name="T58" fmla="*/ 1933 w 3020"/>
              <a:gd name="T59" fmla="*/ 1414 h 1832"/>
              <a:gd name="T60" fmla="*/ 2119 w 3020"/>
              <a:gd name="T61" fmla="*/ 1714 h 1832"/>
              <a:gd name="T62" fmla="*/ 2669 w 3020"/>
              <a:gd name="T63" fmla="*/ 1791 h 1832"/>
              <a:gd name="T64" fmla="*/ 2759 w 3020"/>
              <a:gd name="T65" fmla="*/ 1631 h 1832"/>
              <a:gd name="T66" fmla="*/ 2688 w 3020"/>
              <a:gd name="T67" fmla="*/ 1247 h 1832"/>
              <a:gd name="T68" fmla="*/ 2554 w 3020"/>
              <a:gd name="T69" fmla="*/ 1362 h 1832"/>
              <a:gd name="T70" fmla="*/ 2701 w 3020"/>
              <a:gd name="T71" fmla="*/ 1586 h 1832"/>
              <a:gd name="T72" fmla="*/ 2900 w 3020"/>
              <a:gd name="T73" fmla="*/ 1426 h 1832"/>
              <a:gd name="T74" fmla="*/ 2669 w 3020"/>
              <a:gd name="T75" fmla="*/ 793 h 1832"/>
              <a:gd name="T76" fmla="*/ 2656 w 3020"/>
              <a:gd name="T77" fmla="*/ 652 h 1832"/>
              <a:gd name="T78" fmla="*/ 2823 w 3020"/>
              <a:gd name="T79" fmla="*/ 518 h 1832"/>
              <a:gd name="T80" fmla="*/ 2868 w 3020"/>
              <a:gd name="T81" fmla="*/ 428 h 1832"/>
              <a:gd name="T82" fmla="*/ 2874 w 3020"/>
              <a:gd name="T83" fmla="*/ 121 h 1832"/>
              <a:gd name="T84" fmla="*/ 2656 w 3020"/>
              <a:gd name="T85" fmla="*/ 6 h 1832"/>
              <a:gd name="T86" fmla="*/ 2407 w 3020"/>
              <a:gd name="T87" fmla="*/ 50 h 1832"/>
              <a:gd name="T88" fmla="*/ 2266 w 3020"/>
              <a:gd name="T89" fmla="*/ 185 h 1832"/>
              <a:gd name="T90" fmla="*/ 1991 w 3020"/>
              <a:gd name="T91" fmla="*/ 76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20" h="1832">
                <a:moveTo>
                  <a:pt x="1024" y="319"/>
                </a:moveTo>
                <a:cubicBezTo>
                  <a:pt x="1012" y="280"/>
                  <a:pt x="958" y="270"/>
                  <a:pt x="922" y="262"/>
                </a:cubicBezTo>
                <a:cubicBezTo>
                  <a:pt x="838" y="220"/>
                  <a:pt x="746" y="221"/>
                  <a:pt x="653" y="217"/>
                </a:cubicBezTo>
                <a:cubicBezTo>
                  <a:pt x="554" y="199"/>
                  <a:pt x="460" y="196"/>
                  <a:pt x="359" y="191"/>
                </a:cubicBezTo>
                <a:cubicBezTo>
                  <a:pt x="265" y="193"/>
                  <a:pt x="171" y="190"/>
                  <a:pt x="77" y="198"/>
                </a:cubicBezTo>
                <a:cubicBezTo>
                  <a:pt x="34" y="202"/>
                  <a:pt x="66" y="326"/>
                  <a:pt x="71" y="370"/>
                </a:cubicBezTo>
                <a:cubicBezTo>
                  <a:pt x="82" y="475"/>
                  <a:pt x="168" y="478"/>
                  <a:pt x="256" y="486"/>
                </a:cubicBezTo>
                <a:cubicBezTo>
                  <a:pt x="315" y="475"/>
                  <a:pt x="313" y="478"/>
                  <a:pt x="320" y="415"/>
                </a:cubicBezTo>
                <a:cubicBezTo>
                  <a:pt x="318" y="385"/>
                  <a:pt x="317" y="356"/>
                  <a:pt x="314" y="326"/>
                </a:cubicBezTo>
                <a:cubicBezTo>
                  <a:pt x="313" y="317"/>
                  <a:pt x="317" y="302"/>
                  <a:pt x="308" y="300"/>
                </a:cubicBezTo>
                <a:cubicBezTo>
                  <a:pt x="262" y="288"/>
                  <a:pt x="167" y="287"/>
                  <a:pt x="167" y="287"/>
                </a:cubicBezTo>
                <a:cubicBezTo>
                  <a:pt x="78" y="295"/>
                  <a:pt x="86" y="275"/>
                  <a:pt x="71" y="338"/>
                </a:cubicBezTo>
                <a:cubicBezTo>
                  <a:pt x="66" y="394"/>
                  <a:pt x="33" y="571"/>
                  <a:pt x="84" y="607"/>
                </a:cubicBezTo>
                <a:cubicBezTo>
                  <a:pt x="105" y="622"/>
                  <a:pt x="134" y="617"/>
                  <a:pt x="160" y="620"/>
                </a:cubicBezTo>
                <a:cubicBezTo>
                  <a:pt x="219" y="613"/>
                  <a:pt x="245" y="591"/>
                  <a:pt x="301" y="582"/>
                </a:cubicBezTo>
                <a:cubicBezTo>
                  <a:pt x="572" y="476"/>
                  <a:pt x="449" y="488"/>
                  <a:pt x="660" y="498"/>
                </a:cubicBezTo>
                <a:cubicBezTo>
                  <a:pt x="710" y="538"/>
                  <a:pt x="735" y="590"/>
                  <a:pt x="749" y="652"/>
                </a:cubicBezTo>
                <a:cubicBezTo>
                  <a:pt x="747" y="680"/>
                  <a:pt x="746" y="707"/>
                  <a:pt x="743" y="735"/>
                </a:cubicBezTo>
                <a:cubicBezTo>
                  <a:pt x="732" y="828"/>
                  <a:pt x="628" y="823"/>
                  <a:pt x="557" y="831"/>
                </a:cubicBezTo>
                <a:cubicBezTo>
                  <a:pt x="476" y="830"/>
                  <a:pt x="141" y="750"/>
                  <a:pt x="39" y="889"/>
                </a:cubicBezTo>
                <a:cubicBezTo>
                  <a:pt x="28" y="921"/>
                  <a:pt x="15" y="942"/>
                  <a:pt x="0" y="972"/>
                </a:cubicBezTo>
                <a:cubicBezTo>
                  <a:pt x="8" y="1099"/>
                  <a:pt x="14" y="1104"/>
                  <a:pt x="52" y="1209"/>
                </a:cubicBezTo>
                <a:cubicBezTo>
                  <a:pt x="58" y="1225"/>
                  <a:pt x="72" y="1253"/>
                  <a:pt x="84" y="1266"/>
                </a:cubicBezTo>
                <a:cubicBezTo>
                  <a:pt x="102" y="1286"/>
                  <a:pt x="141" y="1324"/>
                  <a:pt x="141" y="1324"/>
                </a:cubicBezTo>
                <a:cubicBezTo>
                  <a:pt x="145" y="1337"/>
                  <a:pt x="147" y="1351"/>
                  <a:pt x="154" y="1362"/>
                </a:cubicBezTo>
                <a:cubicBezTo>
                  <a:pt x="170" y="1385"/>
                  <a:pt x="251" y="1412"/>
                  <a:pt x="276" y="1420"/>
                </a:cubicBezTo>
                <a:cubicBezTo>
                  <a:pt x="301" y="1428"/>
                  <a:pt x="352" y="1439"/>
                  <a:pt x="352" y="1439"/>
                </a:cubicBezTo>
                <a:cubicBezTo>
                  <a:pt x="392" y="1438"/>
                  <a:pt x="554" y="1455"/>
                  <a:pt x="602" y="1407"/>
                </a:cubicBezTo>
                <a:cubicBezTo>
                  <a:pt x="628" y="1324"/>
                  <a:pt x="588" y="1303"/>
                  <a:pt x="519" y="1292"/>
                </a:cubicBezTo>
                <a:cubicBezTo>
                  <a:pt x="392" y="1297"/>
                  <a:pt x="369" y="1299"/>
                  <a:pt x="269" y="1330"/>
                </a:cubicBezTo>
                <a:cubicBezTo>
                  <a:pt x="259" y="1360"/>
                  <a:pt x="245" y="1384"/>
                  <a:pt x="237" y="1414"/>
                </a:cubicBezTo>
                <a:cubicBezTo>
                  <a:pt x="229" y="1484"/>
                  <a:pt x="217" y="1569"/>
                  <a:pt x="256" y="1631"/>
                </a:cubicBezTo>
                <a:cubicBezTo>
                  <a:pt x="266" y="1696"/>
                  <a:pt x="292" y="1738"/>
                  <a:pt x="352" y="1759"/>
                </a:cubicBezTo>
                <a:cubicBezTo>
                  <a:pt x="394" y="1799"/>
                  <a:pt x="482" y="1797"/>
                  <a:pt x="538" y="1804"/>
                </a:cubicBezTo>
                <a:cubicBezTo>
                  <a:pt x="636" y="1802"/>
                  <a:pt x="734" y="1806"/>
                  <a:pt x="832" y="1798"/>
                </a:cubicBezTo>
                <a:cubicBezTo>
                  <a:pt x="867" y="1795"/>
                  <a:pt x="935" y="1772"/>
                  <a:pt x="935" y="1772"/>
                </a:cubicBezTo>
                <a:cubicBezTo>
                  <a:pt x="962" y="1718"/>
                  <a:pt x="997" y="1688"/>
                  <a:pt x="1018" y="1631"/>
                </a:cubicBezTo>
                <a:cubicBezTo>
                  <a:pt x="1032" y="1540"/>
                  <a:pt x="1076" y="1521"/>
                  <a:pt x="1108" y="1439"/>
                </a:cubicBezTo>
                <a:cubicBezTo>
                  <a:pt x="1110" y="1426"/>
                  <a:pt x="1109" y="1413"/>
                  <a:pt x="1114" y="1401"/>
                </a:cubicBezTo>
                <a:cubicBezTo>
                  <a:pt x="1120" y="1387"/>
                  <a:pt x="1140" y="1362"/>
                  <a:pt x="1140" y="1362"/>
                </a:cubicBezTo>
                <a:cubicBezTo>
                  <a:pt x="1143" y="1343"/>
                  <a:pt x="1136" y="1316"/>
                  <a:pt x="1152" y="1305"/>
                </a:cubicBezTo>
                <a:cubicBezTo>
                  <a:pt x="1168" y="1293"/>
                  <a:pt x="1210" y="1289"/>
                  <a:pt x="1229" y="1286"/>
                </a:cubicBezTo>
                <a:cubicBezTo>
                  <a:pt x="1391" y="1289"/>
                  <a:pt x="1508" y="1227"/>
                  <a:pt x="1588" y="1350"/>
                </a:cubicBezTo>
                <a:cubicBezTo>
                  <a:pt x="1610" y="1443"/>
                  <a:pt x="1627" y="1622"/>
                  <a:pt x="1504" y="1650"/>
                </a:cubicBezTo>
                <a:cubicBezTo>
                  <a:pt x="1418" y="1648"/>
                  <a:pt x="1273" y="1679"/>
                  <a:pt x="1197" y="1606"/>
                </a:cubicBezTo>
                <a:cubicBezTo>
                  <a:pt x="1169" y="1512"/>
                  <a:pt x="1296" y="1504"/>
                  <a:pt x="1357" y="1497"/>
                </a:cubicBezTo>
                <a:cubicBezTo>
                  <a:pt x="1385" y="1499"/>
                  <a:pt x="1413" y="1497"/>
                  <a:pt x="1440" y="1503"/>
                </a:cubicBezTo>
                <a:cubicBezTo>
                  <a:pt x="1499" y="1517"/>
                  <a:pt x="1514" y="1556"/>
                  <a:pt x="1543" y="1599"/>
                </a:cubicBezTo>
                <a:cubicBezTo>
                  <a:pt x="1545" y="1605"/>
                  <a:pt x="1545" y="1612"/>
                  <a:pt x="1549" y="1618"/>
                </a:cubicBezTo>
                <a:cubicBezTo>
                  <a:pt x="1554" y="1626"/>
                  <a:pt x="1564" y="1630"/>
                  <a:pt x="1568" y="1638"/>
                </a:cubicBezTo>
                <a:cubicBezTo>
                  <a:pt x="1573" y="1650"/>
                  <a:pt x="1570" y="1664"/>
                  <a:pt x="1575" y="1676"/>
                </a:cubicBezTo>
                <a:cubicBezTo>
                  <a:pt x="1579" y="1684"/>
                  <a:pt x="1588" y="1688"/>
                  <a:pt x="1594" y="1695"/>
                </a:cubicBezTo>
                <a:cubicBezTo>
                  <a:pt x="1609" y="1712"/>
                  <a:pt x="1620" y="1734"/>
                  <a:pt x="1639" y="1746"/>
                </a:cubicBezTo>
                <a:cubicBezTo>
                  <a:pt x="1710" y="1790"/>
                  <a:pt x="1837" y="1810"/>
                  <a:pt x="1920" y="1823"/>
                </a:cubicBezTo>
                <a:cubicBezTo>
                  <a:pt x="1982" y="1821"/>
                  <a:pt x="2044" y="1821"/>
                  <a:pt x="2106" y="1817"/>
                </a:cubicBezTo>
                <a:cubicBezTo>
                  <a:pt x="2154" y="1814"/>
                  <a:pt x="2199" y="1792"/>
                  <a:pt x="2247" y="1785"/>
                </a:cubicBezTo>
                <a:cubicBezTo>
                  <a:pt x="2275" y="1735"/>
                  <a:pt x="2284" y="1695"/>
                  <a:pt x="2292" y="1638"/>
                </a:cubicBezTo>
                <a:cubicBezTo>
                  <a:pt x="2290" y="1578"/>
                  <a:pt x="2322" y="1437"/>
                  <a:pt x="2260" y="1375"/>
                </a:cubicBezTo>
                <a:cubicBezTo>
                  <a:pt x="2230" y="1295"/>
                  <a:pt x="2090" y="1354"/>
                  <a:pt x="2004" y="1356"/>
                </a:cubicBezTo>
                <a:cubicBezTo>
                  <a:pt x="1971" y="1366"/>
                  <a:pt x="1952" y="1385"/>
                  <a:pt x="1933" y="1414"/>
                </a:cubicBezTo>
                <a:cubicBezTo>
                  <a:pt x="1916" y="1486"/>
                  <a:pt x="1940" y="1573"/>
                  <a:pt x="1984" y="1631"/>
                </a:cubicBezTo>
                <a:cubicBezTo>
                  <a:pt x="2009" y="1706"/>
                  <a:pt x="2051" y="1692"/>
                  <a:pt x="2119" y="1714"/>
                </a:cubicBezTo>
                <a:cubicBezTo>
                  <a:pt x="2225" y="1749"/>
                  <a:pt x="2163" y="1733"/>
                  <a:pt x="2260" y="1753"/>
                </a:cubicBezTo>
                <a:cubicBezTo>
                  <a:pt x="2418" y="1832"/>
                  <a:pt x="2431" y="1797"/>
                  <a:pt x="2669" y="1791"/>
                </a:cubicBezTo>
                <a:cubicBezTo>
                  <a:pt x="2682" y="1787"/>
                  <a:pt x="2698" y="1788"/>
                  <a:pt x="2708" y="1778"/>
                </a:cubicBezTo>
                <a:cubicBezTo>
                  <a:pt x="2731" y="1756"/>
                  <a:pt x="2751" y="1662"/>
                  <a:pt x="2759" y="1631"/>
                </a:cubicBezTo>
                <a:cubicBezTo>
                  <a:pt x="2769" y="1550"/>
                  <a:pt x="2771" y="1468"/>
                  <a:pt x="2784" y="1388"/>
                </a:cubicBezTo>
                <a:cubicBezTo>
                  <a:pt x="2777" y="1252"/>
                  <a:pt x="2811" y="1257"/>
                  <a:pt x="2688" y="1247"/>
                </a:cubicBezTo>
                <a:cubicBezTo>
                  <a:pt x="2652" y="1236"/>
                  <a:pt x="2617" y="1239"/>
                  <a:pt x="2586" y="1260"/>
                </a:cubicBezTo>
                <a:cubicBezTo>
                  <a:pt x="2552" y="1326"/>
                  <a:pt x="2562" y="1292"/>
                  <a:pt x="2554" y="1362"/>
                </a:cubicBezTo>
                <a:cubicBezTo>
                  <a:pt x="2556" y="1401"/>
                  <a:pt x="2543" y="1443"/>
                  <a:pt x="2560" y="1478"/>
                </a:cubicBezTo>
                <a:cubicBezTo>
                  <a:pt x="2611" y="1579"/>
                  <a:pt x="2632" y="1575"/>
                  <a:pt x="2701" y="1586"/>
                </a:cubicBezTo>
                <a:cubicBezTo>
                  <a:pt x="2743" y="1602"/>
                  <a:pt x="2779" y="1598"/>
                  <a:pt x="2823" y="1593"/>
                </a:cubicBezTo>
                <a:cubicBezTo>
                  <a:pt x="2886" y="1560"/>
                  <a:pt x="2884" y="1489"/>
                  <a:pt x="2900" y="1426"/>
                </a:cubicBezTo>
                <a:cubicBezTo>
                  <a:pt x="2896" y="1132"/>
                  <a:pt x="3020" y="906"/>
                  <a:pt x="2752" y="844"/>
                </a:cubicBezTo>
                <a:cubicBezTo>
                  <a:pt x="2726" y="826"/>
                  <a:pt x="2698" y="802"/>
                  <a:pt x="2669" y="793"/>
                </a:cubicBezTo>
                <a:cubicBezTo>
                  <a:pt x="2653" y="769"/>
                  <a:pt x="2650" y="771"/>
                  <a:pt x="2650" y="735"/>
                </a:cubicBezTo>
                <a:cubicBezTo>
                  <a:pt x="2650" y="707"/>
                  <a:pt x="2651" y="679"/>
                  <a:pt x="2656" y="652"/>
                </a:cubicBezTo>
                <a:cubicBezTo>
                  <a:pt x="2665" y="598"/>
                  <a:pt x="2741" y="568"/>
                  <a:pt x="2784" y="550"/>
                </a:cubicBezTo>
                <a:cubicBezTo>
                  <a:pt x="2796" y="538"/>
                  <a:pt x="2814" y="532"/>
                  <a:pt x="2823" y="518"/>
                </a:cubicBezTo>
                <a:cubicBezTo>
                  <a:pt x="2832" y="502"/>
                  <a:pt x="2834" y="483"/>
                  <a:pt x="2842" y="466"/>
                </a:cubicBezTo>
                <a:cubicBezTo>
                  <a:pt x="2849" y="452"/>
                  <a:pt x="2862" y="442"/>
                  <a:pt x="2868" y="428"/>
                </a:cubicBezTo>
                <a:cubicBezTo>
                  <a:pt x="2872" y="419"/>
                  <a:pt x="2876" y="411"/>
                  <a:pt x="2880" y="402"/>
                </a:cubicBezTo>
                <a:cubicBezTo>
                  <a:pt x="2895" y="309"/>
                  <a:pt x="2897" y="214"/>
                  <a:pt x="2874" y="121"/>
                </a:cubicBezTo>
                <a:cubicBezTo>
                  <a:pt x="2866" y="88"/>
                  <a:pt x="2867" y="40"/>
                  <a:pt x="2836" y="25"/>
                </a:cubicBezTo>
                <a:cubicBezTo>
                  <a:pt x="2794" y="4"/>
                  <a:pt x="2679" y="7"/>
                  <a:pt x="2656" y="6"/>
                </a:cubicBezTo>
                <a:cubicBezTo>
                  <a:pt x="2596" y="8"/>
                  <a:pt x="2526" y="0"/>
                  <a:pt x="2464" y="18"/>
                </a:cubicBezTo>
                <a:cubicBezTo>
                  <a:pt x="2438" y="25"/>
                  <a:pt x="2434" y="32"/>
                  <a:pt x="2407" y="50"/>
                </a:cubicBezTo>
                <a:cubicBezTo>
                  <a:pt x="2401" y="54"/>
                  <a:pt x="2388" y="63"/>
                  <a:pt x="2388" y="63"/>
                </a:cubicBezTo>
                <a:cubicBezTo>
                  <a:pt x="2354" y="114"/>
                  <a:pt x="2328" y="168"/>
                  <a:pt x="2266" y="185"/>
                </a:cubicBezTo>
                <a:cubicBezTo>
                  <a:pt x="2225" y="213"/>
                  <a:pt x="2178" y="205"/>
                  <a:pt x="2144" y="172"/>
                </a:cubicBezTo>
                <a:cubicBezTo>
                  <a:pt x="2119" y="94"/>
                  <a:pt x="2054" y="109"/>
                  <a:pt x="1991" y="76"/>
                </a:cubicBezTo>
                <a:cubicBezTo>
                  <a:pt x="1857" y="84"/>
                  <a:pt x="1907" y="66"/>
                  <a:pt x="1844" y="134"/>
                </a:cubicBezTo>
              </a:path>
            </a:pathLst>
          </a:custGeom>
          <a:noFill/>
          <a:ln w="28575" cmpd="sng">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Text Box 29"/>
          <p:cNvSpPr txBox="1">
            <a:spLocks noChangeArrowheads="1"/>
          </p:cNvSpPr>
          <p:nvPr/>
        </p:nvSpPr>
        <p:spPr bwMode="auto">
          <a:xfrm>
            <a:off x="7820025" y="4167188"/>
            <a:ext cx="6905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00"/>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b="1" i="1">
                <a:solidFill>
                  <a:srgbClr val="FFFF00"/>
                </a:solidFill>
              </a:rPr>
              <a:t>CR(p)</a:t>
            </a:r>
          </a:p>
        </p:txBody>
      </p:sp>
    </p:spTree>
    <p:extLst>
      <p:ext uri="{BB962C8B-B14F-4D97-AF65-F5344CB8AC3E}">
        <p14:creationId xmlns:p14="http://schemas.microsoft.com/office/powerpoint/2010/main" val="501792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t>
            </a:r>
            <a:r>
              <a:rPr lang="en-US" dirty="0" smtClean="0"/>
              <a:t>Indicator </a:t>
            </a:r>
            <a:r>
              <a:rPr lang="en-US" dirty="0"/>
              <a:t>Derived Reference </a:t>
            </a:r>
            <a:r>
              <a:rPr lang="en-US" dirty="0" smtClean="0"/>
              <a:t>Points, Directions</a:t>
            </a:r>
            <a:r>
              <a:rPr lang="en-US" dirty="0"/>
              <a:t>, Surfaces, Quadrats, AMOEBAS, etc.</a:t>
            </a:r>
          </a:p>
        </p:txBody>
      </p:sp>
      <p:sp>
        <p:nvSpPr>
          <p:cNvPr id="3" name="Content Placeholder 2"/>
          <p:cNvSpPr>
            <a:spLocks noGrp="1"/>
          </p:cNvSpPr>
          <p:nvPr>
            <p:ph idx="1"/>
          </p:nvPr>
        </p:nvSpPr>
        <p:spPr/>
        <p:txBody>
          <a:bodyPr>
            <a:normAutofit fontScale="92500" lnSpcReduction="10000"/>
          </a:bodyPr>
          <a:lstStyle/>
          <a:p>
            <a:r>
              <a:rPr lang="en-US" dirty="0"/>
              <a:t>What quadrat are we in (e.g., from PCA, or surface, or pole, etc.)?</a:t>
            </a:r>
          </a:p>
          <a:p>
            <a:r>
              <a:rPr lang="en-US" dirty="0"/>
              <a:t>What quadrat do we wish to be in?</a:t>
            </a:r>
          </a:p>
          <a:p>
            <a:r>
              <a:rPr lang="en-US" dirty="0"/>
              <a:t>Irrespective of mechanism, what factors produce the conditions in the desired </a:t>
            </a:r>
            <a:r>
              <a:rPr lang="en-US" dirty="0" smtClean="0"/>
              <a:t>quadrat?</a:t>
            </a:r>
            <a:endParaRPr lang="en-US" dirty="0"/>
          </a:p>
          <a:p>
            <a:r>
              <a:rPr lang="en-US" dirty="0"/>
              <a:t>Which of these can we control?</a:t>
            </a:r>
          </a:p>
          <a:p>
            <a:r>
              <a:rPr lang="en-US" dirty="0"/>
              <a:t>Can we then limit effort, landings, etc. for particular aggregate groupings to obtain the desired response?  Or do we simply need to wait for a change in environmental conditions?</a:t>
            </a:r>
          </a:p>
          <a:p>
            <a:r>
              <a:rPr lang="en-US" dirty="0"/>
              <a:t>Assumes a reversible trajectory and causality among canonical </a:t>
            </a:r>
            <a:r>
              <a:rPr lang="en-US" dirty="0" smtClean="0"/>
              <a:t>axes.</a:t>
            </a:r>
            <a:endParaRPr lang="en-US" dirty="0"/>
          </a:p>
        </p:txBody>
      </p:sp>
    </p:spTree>
    <p:extLst>
      <p:ext uri="{BB962C8B-B14F-4D97-AF65-F5344CB8AC3E}">
        <p14:creationId xmlns:p14="http://schemas.microsoft.com/office/powerpoint/2010/main" val="4201901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Three Pillars</a:t>
            </a:r>
            <a:endParaRPr lang="en-US" dirty="0"/>
          </a:p>
        </p:txBody>
      </p:sp>
      <p:sp>
        <p:nvSpPr>
          <p:cNvPr id="5" name="Text Box 3"/>
          <p:cNvSpPr txBox="1">
            <a:spLocks noChangeArrowheads="1"/>
          </p:cNvSpPr>
          <p:nvPr/>
        </p:nvSpPr>
        <p:spPr bwMode="auto">
          <a:xfrm>
            <a:off x="5257800" y="1524000"/>
            <a:ext cx="3886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solidFill>
                  <a:srgbClr val="1F497D"/>
                </a:solidFill>
              </a:rPr>
              <a:t>2. Assessing [Ecosystem] </a:t>
            </a:r>
            <a:r>
              <a:rPr lang="en-US" sz="2800" u="sng" dirty="0">
                <a:solidFill>
                  <a:srgbClr val="1F497D"/>
                </a:solidFill>
              </a:rPr>
              <a:t>Status</a:t>
            </a:r>
            <a:r>
              <a:rPr lang="en-US" sz="2800" dirty="0">
                <a:solidFill>
                  <a:srgbClr val="1F497D"/>
                </a:solidFill>
              </a:rPr>
              <a:t> (</a:t>
            </a:r>
            <a:r>
              <a:rPr lang="en-US" sz="2800" dirty="0" smtClean="0">
                <a:solidFill>
                  <a:srgbClr val="1F497D"/>
                </a:solidFill>
              </a:rPr>
              <a:t>Multivariate metrics</a:t>
            </a:r>
            <a:r>
              <a:rPr lang="en-US" sz="2800" dirty="0">
                <a:solidFill>
                  <a:srgbClr val="1F497D"/>
                </a:solidFill>
              </a:rPr>
              <a:t>)</a:t>
            </a:r>
          </a:p>
        </p:txBody>
      </p:sp>
      <p:pic>
        <p:nvPicPr>
          <p:cNvPr id="6" name="Picture 4" descr="anempires_1653_1906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275" y="4800600"/>
            <a:ext cx="8921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JerashCardo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1625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p:cNvSpPr txBox="1">
            <a:spLocks noChangeArrowheads="1"/>
          </p:cNvSpPr>
          <p:nvPr/>
        </p:nvSpPr>
        <p:spPr bwMode="auto">
          <a:xfrm>
            <a:off x="1828800" y="1524000"/>
            <a:ext cx="30480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solidFill>
                  <a:srgbClr val="1F497D"/>
                </a:solidFill>
              </a:rPr>
              <a:t>1. Goal Setting (Priorities &amp; </a:t>
            </a:r>
            <a:r>
              <a:rPr lang="en-US" sz="2800" u="sng" dirty="0">
                <a:solidFill>
                  <a:srgbClr val="1F497D"/>
                </a:solidFill>
              </a:rPr>
              <a:t>Allocation</a:t>
            </a:r>
            <a:r>
              <a:rPr lang="en-US" sz="2800" dirty="0">
                <a:solidFill>
                  <a:srgbClr val="1F497D"/>
                </a:solidFill>
              </a:rPr>
              <a:t> of Biomass)</a:t>
            </a:r>
            <a:endParaRPr lang="en-US" sz="2800" u="sng" dirty="0">
              <a:solidFill>
                <a:srgbClr val="1F497D"/>
              </a:solidFill>
            </a:endParaRPr>
          </a:p>
        </p:txBody>
      </p:sp>
      <p:pic>
        <p:nvPicPr>
          <p:cNvPr id="9" name="Picture 7" descr="UmmQaisDecumanus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925327"/>
            <a:ext cx="2895600" cy="193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8"/>
          <p:cNvSpPr txBox="1">
            <a:spLocks noChangeArrowheads="1"/>
          </p:cNvSpPr>
          <p:nvPr/>
        </p:nvSpPr>
        <p:spPr bwMode="auto">
          <a:xfrm>
            <a:off x="776288" y="5181600"/>
            <a:ext cx="325278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solidFill>
                  <a:schemeClr val="tx2"/>
                </a:solidFill>
              </a:rPr>
              <a:t>3. Achieving [Ecosystem] Goals (Management </a:t>
            </a:r>
            <a:r>
              <a:rPr lang="en-US" sz="2800" u="sng" dirty="0">
                <a:solidFill>
                  <a:schemeClr val="tx2"/>
                </a:solidFill>
              </a:rPr>
              <a:t>Tools</a:t>
            </a:r>
            <a:r>
              <a:rPr lang="en-US" sz="2800" dirty="0">
                <a:solidFill>
                  <a:schemeClr val="tx2"/>
                </a:solidFill>
              </a:rPr>
              <a:t>)</a:t>
            </a:r>
          </a:p>
        </p:txBody>
      </p:sp>
    </p:spTree>
    <p:extLst>
      <p:ext uri="{BB962C8B-B14F-4D97-AF65-F5344CB8AC3E}">
        <p14:creationId xmlns:p14="http://schemas.microsoft.com/office/powerpoint/2010/main" val="621548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Indicators </a:t>
            </a:r>
            <a:r>
              <a:rPr lang="en-US" dirty="0" smtClean="0"/>
              <a:t>and </a:t>
            </a:r>
            <a:r>
              <a:rPr lang="en-US" dirty="0"/>
              <a:t>Decision </a:t>
            </a:r>
            <a:r>
              <a:rPr lang="en-US" dirty="0" smtClean="0"/>
              <a:t>Criteria</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a:p>
          <a:p>
            <a:r>
              <a:rPr lang="en-US" dirty="0" smtClean="0"/>
              <a:t>Empirical </a:t>
            </a:r>
            <a:r>
              <a:rPr lang="en-US" dirty="0"/>
              <a:t>use of indicators as a function (or partial function) of a stressor (e.g. </a:t>
            </a:r>
            <a:r>
              <a:rPr lang="en-US" dirty="0" smtClean="0"/>
              <a:t>fishing) </a:t>
            </a:r>
            <a:r>
              <a:rPr lang="en-US" dirty="0"/>
              <a:t>can help establish specified thresholds or </a:t>
            </a:r>
            <a:r>
              <a:rPr lang="en-US" dirty="0" smtClean="0"/>
              <a:t>limit reference points.</a:t>
            </a:r>
            <a:endParaRPr lang="en-US" dirty="0"/>
          </a:p>
          <a:p>
            <a:r>
              <a:rPr lang="en-US" dirty="0"/>
              <a:t>Development of empirically based indicator thresholds needs further work, but can be used NOW to establish some intermediate decision </a:t>
            </a:r>
            <a:r>
              <a:rPr lang="en-US" dirty="0" smtClean="0"/>
              <a:t>criteria.</a:t>
            </a:r>
            <a:endParaRPr lang="en-US" dirty="0"/>
          </a:p>
          <a:p>
            <a:r>
              <a:rPr lang="en-US" dirty="0" smtClean="0"/>
              <a:t>Role </a:t>
            </a:r>
            <a:r>
              <a:rPr lang="en-US" dirty="0"/>
              <a:t>of </a:t>
            </a:r>
            <a:r>
              <a:rPr lang="en-US" dirty="0" smtClean="0"/>
              <a:t>multivariate reference directions</a:t>
            </a:r>
            <a:r>
              <a:rPr lang="en-US" dirty="0"/>
              <a:t>, </a:t>
            </a:r>
            <a:r>
              <a:rPr lang="en-US" dirty="0" smtClean="0"/>
              <a:t>surfaces</a:t>
            </a:r>
            <a:r>
              <a:rPr lang="en-US" dirty="0"/>
              <a:t>, etc. merits further examination and </a:t>
            </a:r>
            <a:r>
              <a:rPr lang="en-US" dirty="0" smtClean="0"/>
              <a:t>application</a:t>
            </a:r>
            <a:r>
              <a:rPr lang="en-US" dirty="0"/>
              <a:t>.</a:t>
            </a:r>
          </a:p>
        </p:txBody>
      </p:sp>
      <p:pic>
        <p:nvPicPr>
          <p:cNvPr id="4" name="Picture 4" descr="BD06663_"/>
          <p:cNvPicPr>
            <a:picLocks noChangeAspect="1" noChangeArrowheads="1"/>
          </p:cNvPicPr>
          <p:nvPr/>
        </p:nvPicPr>
        <p:blipFill>
          <a:blip r:embed="rId2" cstate="print"/>
          <a:srcRect/>
          <a:stretch>
            <a:fillRect/>
          </a:stretch>
        </p:blipFill>
        <p:spPr bwMode="auto">
          <a:xfrm>
            <a:off x="6858000" y="0"/>
            <a:ext cx="2057400" cy="1784350"/>
          </a:xfrm>
          <a:prstGeom prst="rect">
            <a:avLst/>
          </a:prstGeom>
          <a:noFill/>
          <a:ln w="9525">
            <a:noFill/>
            <a:miter lim="800000"/>
            <a:headEnd/>
            <a:tailEnd/>
          </a:ln>
          <a:effectLst/>
        </p:spPr>
      </p:pic>
    </p:spTree>
    <p:extLst>
      <p:ext uri="{BB962C8B-B14F-4D97-AF65-F5344CB8AC3E}">
        <p14:creationId xmlns:p14="http://schemas.microsoft.com/office/powerpoint/2010/main" val="3497158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Extant and Feasible</a:t>
            </a:r>
            <a:endParaRPr lang="en-US" dirty="0"/>
          </a:p>
        </p:txBody>
      </p:sp>
      <p:sp>
        <p:nvSpPr>
          <p:cNvPr id="3" name="Content Placeholder 2"/>
          <p:cNvSpPr>
            <a:spLocks noGrp="1"/>
          </p:cNvSpPr>
          <p:nvPr>
            <p:ph idx="1"/>
          </p:nvPr>
        </p:nvSpPr>
        <p:spPr/>
        <p:txBody>
          <a:bodyPr>
            <a:normAutofit lnSpcReduction="10000"/>
          </a:bodyPr>
          <a:lstStyle/>
          <a:p>
            <a:r>
              <a:rPr lang="en-US" dirty="0" smtClean="0"/>
              <a:t>Assessing </a:t>
            </a:r>
            <a:r>
              <a:rPr lang="en-US" dirty="0"/>
              <a:t>the status of an ecosystem is not trivial, but is </a:t>
            </a:r>
            <a:r>
              <a:rPr lang="en-US" dirty="0" smtClean="0"/>
              <a:t>feasible.</a:t>
            </a:r>
            <a:endParaRPr lang="en-US" dirty="0"/>
          </a:p>
          <a:p>
            <a:r>
              <a:rPr lang="en-US" dirty="0" smtClean="0"/>
              <a:t>Need </a:t>
            </a:r>
            <a:r>
              <a:rPr lang="en-US" dirty="0"/>
              <a:t>multiple metrics to assess ecosystem status and develop system reference </a:t>
            </a:r>
            <a:r>
              <a:rPr lang="en-US" dirty="0" smtClean="0"/>
              <a:t>points.</a:t>
            </a:r>
            <a:endParaRPr lang="en-US" dirty="0"/>
          </a:p>
          <a:p>
            <a:r>
              <a:rPr lang="en-US" dirty="0" smtClean="0"/>
              <a:t>Methods </a:t>
            </a:r>
            <a:r>
              <a:rPr lang="en-US" dirty="0"/>
              <a:t>exist to establish and synthesize relationships </a:t>
            </a:r>
            <a:r>
              <a:rPr lang="en-US" dirty="0" smtClean="0"/>
              <a:t>and their relative </a:t>
            </a:r>
            <a:r>
              <a:rPr lang="en-US" dirty="0"/>
              <a:t>importance among </a:t>
            </a:r>
            <a:r>
              <a:rPr lang="en-US" dirty="0" smtClean="0"/>
              <a:t>ecosystem processes.</a:t>
            </a:r>
            <a:endParaRPr lang="en-US" dirty="0"/>
          </a:p>
          <a:p>
            <a:r>
              <a:rPr lang="en-US" dirty="0" smtClean="0"/>
              <a:t>We </a:t>
            </a:r>
            <a:r>
              <a:rPr lang="en-US" dirty="0"/>
              <a:t>now know the status of many marine </a:t>
            </a:r>
            <a:r>
              <a:rPr lang="en-US" dirty="0" smtClean="0"/>
              <a:t>ecosystems (trends</a:t>
            </a:r>
            <a:r>
              <a:rPr lang="en-US" dirty="0"/>
              <a:t>, magnitudes, and </a:t>
            </a:r>
            <a:r>
              <a:rPr lang="en-US" dirty="0" smtClean="0"/>
              <a:t>relationships) </a:t>
            </a:r>
            <a:r>
              <a:rPr lang="en-US" dirty="0"/>
              <a:t>in a manner we have never known </a:t>
            </a:r>
            <a:r>
              <a:rPr lang="en-US" dirty="0" smtClean="0"/>
              <a:t>before.</a:t>
            </a:r>
            <a:endParaRPr lang="en-US" dirty="0"/>
          </a:p>
        </p:txBody>
      </p:sp>
    </p:spTree>
    <p:extLst>
      <p:ext uri="{BB962C8B-B14F-4D97-AF65-F5344CB8AC3E}">
        <p14:creationId xmlns:p14="http://schemas.microsoft.com/office/powerpoint/2010/main" val="3788038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Cautions when using indicators</a:t>
            </a:r>
          </a:p>
        </p:txBody>
      </p:sp>
      <p:sp>
        <p:nvSpPr>
          <p:cNvPr id="3" name="Content Placeholder 2"/>
          <p:cNvSpPr>
            <a:spLocks noGrp="1"/>
          </p:cNvSpPr>
          <p:nvPr>
            <p:ph idx="1"/>
          </p:nvPr>
        </p:nvSpPr>
        <p:spPr/>
        <p:txBody>
          <a:bodyPr/>
          <a:lstStyle/>
          <a:p>
            <a:r>
              <a:rPr lang="en-US" dirty="0"/>
              <a:t>Ecosystem Reference Points exist</a:t>
            </a:r>
          </a:p>
          <a:p>
            <a:r>
              <a:rPr lang="en-US" dirty="0" smtClean="0"/>
              <a:t>Ecosystem </a:t>
            </a:r>
            <a:r>
              <a:rPr lang="en-US" dirty="0"/>
              <a:t>level Management Indicators are currently difficult to implement</a:t>
            </a:r>
          </a:p>
          <a:p>
            <a:r>
              <a:rPr lang="en-US" dirty="0" smtClean="0"/>
              <a:t>Indicators </a:t>
            </a:r>
            <a:r>
              <a:rPr lang="en-US" dirty="0"/>
              <a:t>≠ Reference Points</a:t>
            </a:r>
          </a:p>
          <a:p>
            <a:r>
              <a:rPr lang="en-US" dirty="0" smtClean="0"/>
              <a:t>Reference </a:t>
            </a:r>
            <a:r>
              <a:rPr lang="en-US" dirty="0"/>
              <a:t>Points ≠ Control Rules </a:t>
            </a:r>
          </a:p>
          <a:p>
            <a:r>
              <a:rPr lang="en-US" dirty="0" smtClean="0"/>
              <a:t>Represents </a:t>
            </a:r>
            <a:r>
              <a:rPr lang="en-US" dirty="0"/>
              <a:t>a key step </a:t>
            </a:r>
            <a:r>
              <a:rPr lang="en-US" dirty="0" smtClean="0"/>
              <a:t>towards operationalizing </a:t>
            </a:r>
            <a:r>
              <a:rPr lang="en-US" dirty="0"/>
              <a:t>EBFM</a:t>
            </a:r>
          </a:p>
          <a:p>
            <a:endParaRPr lang="en-US" dirty="0"/>
          </a:p>
        </p:txBody>
      </p:sp>
    </p:spTree>
    <p:extLst>
      <p:ext uri="{BB962C8B-B14F-4D97-AF65-F5344CB8AC3E}">
        <p14:creationId xmlns:p14="http://schemas.microsoft.com/office/powerpoint/2010/main" val="4137107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need?</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INFORMATION: </a:t>
            </a:r>
          </a:p>
          <a:p>
            <a:r>
              <a:rPr lang="en-US" dirty="0" smtClean="0"/>
              <a:t>Identification </a:t>
            </a:r>
            <a:r>
              <a:rPr lang="en-US" dirty="0"/>
              <a:t>and </a:t>
            </a:r>
            <a:r>
              <a:rPr lang="en-US" dirty="0" smtClean="0"/>
              <a:t>vetting </a:t>
            </a:r>
            <a:r>
              <a:rPr lang="en-US" dirty="0"/>
              <a:t>of key ecosystem </a:t>
            </a:r>
            <a:r>
              <a:rPr lang="en-US" dirty="0" smtClean="0"/>
              <a:t>indicators.</a:t>
            </a:r>
            <a:endParaRPr lang="en-US" dirty="0"/>
          </a:p>
          <a:p>
            <a:r>
              <a:rPr lang="en-US" dirty="0" smtClean="0"/>
              <a:t>Commitment </a:t>
            </a:r>
            <a:r>
              <a:rPr lang="en-US" dirty="0"/>
              <a:t>to data </a:t>
            </a:r>
            <a:r>
              <a:rPr lang="en-US" dirty="0" smtClean="0"/>
              <a:t>sources.</a:t>
            </a:r>
            <a:endParaRPr lang="en-US" dirty="0"/>
          </a:p>
          <a:p>
            <a:pPr marL="0" indent="0">
              <a:buNone/>
            </a:pPr>
            <a:endParaRPr lang="en-US" dirty="0" smtClean="0"/>
          </a:p>
          <a:p>
            <a:pPr marL="0" indent="0">
              <a:buNone/>
            </a:pPr>
            <a:r>
              <a:rPr lang="en-US" dirty="0" smtClean="0"/>
              <a:t>RESEARCH</a:t>
            </a:r>
            <a:r>
              <a:rPr lang="en-US" dirty="0"/>
              <a:t>:</a:t>
            </a:r>
          </a:p>
          <a:p>
            <a:r>
              <a:rPr lang="en-US" dirty="0" smtClean="0"/>
              <a:t>Evaluate indicator response  to fishing </a:t>
            </a:r>
            <a:r>
              <a:rPr lang="en-US" dirty="0"/>
              <a:t>(or other stressors) relative to other </a:t>
            </a:r>
            <a:r>
              <a:rPr lang="en-US" dirty="0" smtClean="0"/>
              <a:t>perturbations.</a:t>
            </a:r>
            <a:endParaRPr lang="en-US" dirty="0"/>
          </a:p>
          <a:p>
            <a:r>
              <a:rPr lang="en-US" dirty="0" smtClean="0"/>
              <a:t>Commitment </a:t>
            </a:r>
            <a:r>
              <a:rPr lang="en-US" dirty="0"/>
              <a:t>to modeling resources and </a:t>
            </a:r>
            <a:r>
              <a:rPr lang="en-US" dirty="0" smtClean="0"/>
              <a:t>development.</a:t>
            </a:r>
            <a:endParaRPr lang="en-US" dirty="0"/>
          </a:p>
          <a:p>
            <a:pPr marL="0" indent="0">
              <a:buNone/>
            </a:pPr>
            <a:endParaRPr lang="en-US" dirty="0" smtClean="0"/>
          </a:p>
          <a:p>
            <a:pPr marL="0" indent="0">
              <a:buNone/>
            </a:pPr>
            <a:r>
              <a:rPr lang="en-US" dirty="0" smtClean="0"/>
              <a:t>PROCESS</a:t>
            </a:r>
            <a:r>
              <a:rPr lang="en-US" dirty="0"/>
              <a:t>: </a:t>
            </a:r>
          </a:p>
          <a:p>
            <a:r>
              <a:rPr lang="en-US" dirty="0" smtClean="0"/>
              <a:t>More </a:t>
            </a:r>
            <a:r>
              <a:rPr lang="en-US" dirty="0"/>
              <a:t>formalized decision analysis, MSE, </a:t>
            </a:r>
            <a:r>
              <a:rPr lang="en-US" dirty="0" smtClean="0"/>
              <a:t>and </a:t>
            </a:r>
            <a:r>
              <a:rPr lang="en-US" dirty="0"/>
              <a:t>similar approaches to better use translated </a:t>
            </a:r>
            <a:r>
              <a:rPr lang="en-US" dirty="0" smtClean="0"/>
              <a:t>indicators.</a:t>
            </a:r>
            <a:endParaRPr lang="en-US" dirty="0"/>
          </a:p>
        </p:txBody>
      </p:sp>
    </p:spTree>
    <p:extLst>
      <p:ext uri="{BB962C8B-B14F-4D97-AF65-F5344CB8AC3E}">
        <p14:creationId xmlns:p14="http://schemas.microsoft.com/office/powerpoint/2010/main" val="3396966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Doing EBFM	</a:t>
            </a:r>
            <a:endParaRPr lang="en-US" dirty="0"/>
          </a:p>
        </p:txBody>
      </p:sp>
      <p:sp>
        <p:nvSpPr>
          <p:cNvPr id="3" name="Content Placeholder 2"/>
          <p:cNvSpPr>
            <a:spLocks noGrp="1"/>
          </p:cNvSpPr>
          <p:nvPr>
            <p:ph idx="1"/>
          </p:nvPr>
        </p:nvSpPr>
        <p:spPr/>
        <p:txBody>
          <a:bodyPr/>
          <a:lstStyle/>
          <a:p>
            <a:pPr marL="0" indent="0">
              <a:buNone/>
            </a:pPr>
            <a:r>
              <a:rPr lang="en-US" dirty="0" smtClean="0"/>
              <a:t>Questions?</a:t>
            </a:r>
            <a:endParaRPr lang="en-US" dirty="0"/>
          </a:p>
        </p:txBody>
      </p:sp>
    </p:spTree>
    <p:extLst>
      <p:ext uri="{BB962C8B-B14F-4D97-AF65-F5344CB8AC3E}">
        <p14:creationId xmlns:p14="http://schemas.microsoft.com/office/powerpoint/2010/main" val="2046542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normAutofit/>
          </a:bodyPr>
          <a:lstStyle/>
          <a:p>
            <a:r>
              <a:rPr lang="en-US" dirty="0" smtClean="0"/>
              <a:t>Project outlines due 3/13</a:t>
            </a:r>
          </a:p>
          <a:p>
            <a:r>
              <a:rPr lang="en-US" dirty="0" smtClean="0"/>
              <a:t>Major models used in fisheries</a:t>
            </a:r>
          </a:p>
          <a:p>
            <a:r>
              <a:rPr lang="en-US" dirty="0" smtClean="0"/>
              <a:t>Extended </a:t>
            </a:r>
            <a:r>
              <a:rPr lang="en-US" dirty="0"/>
              <a:t>single-species </a:t>
            </a:r>
            <a:r>
              <a:rPr lang="en-US" dirty="0" smtClean="0"/>
              <a:t>models</a:t>
            </a:r>
          </a:p>
          <a:p>
            <a:r>
              <a:rPr lang="en-US" dirty="0" smtClean="0"/>
              <a:t>Multispecies models</a:t>
            </a:r>
            <a:endParaRPr lang="en-US" dirty="0"/>
          </a:p>
          <a:p>
            <a:r>
              <a:rPr lang="en-US" dirty="0" smtClean="0"/>
              <a:t>Discussion on:</a:t>
            </a:r>
          </a:p>
          <a:p>
            <a:pPr marL="457200" lvl="1" indent="0">
              <a:buNone/>
            </a:pPr>
            <a:r>
              <a:rPr lang="en-US" dirty="0" smtClean="0"/>
              <a:t>Collie et al. 2014</a:t>
            </a:r>
          </a:p>
          <a:p>
            <a:pPr marL="457200" lvl="1" indent="0">
              <a:buNone/>
            </a:pPr>
            <a:r>
              <a:rPr lang="en-US" dirty="0" smtClean="0"/>
              <a:t>Hollowed 2000</a:t>
            </a:r>
          </a:p>
          <a:p>
            <a:pPr marL="457200" lvl="1" indent="0">
              <a:buNone/>
            </a:pPr>
            <a:r>
              <a:rPr lang="en-US" dirty="0" err="1" smtClean="0"/>
              <a:t>Keyl</a:t>
            </a:r>
            <a:r>
              <a:rPr lang="en-US" dirty="0" smtClean="0"/>
              <a:t> &amp; Wolff 2008</a:t>
            </a:r>
          </a:p>
          <a:p>
            <a:pPr marL="457200" lvl="1" indent="0">
              <a:buNone/>
            </a:pPr>
            <a:r>
              <a:rPr lang="en-US" dirty="0" smtClean="0"/>
              <a:t>Whipple et al. 2000</a:t>
            </a:r>
          </a:p>
        </p:txBody>
      </p:sp>
    </p:spTree>
    <p:extLst>
      <p:ext uri="{BB962C8B-B14F-4D97-AF65-F5344CB8AC3E}">
        <p14:creationId xmlns:p14="http://schemas.microsoft.com/office/powerpoint/2010/main" val="3000524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Ecosystem Indicators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436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in·di·ca·tor</a:t>
            </a:r>
            <a:r>
              <a:rPr lang="en-US" dirty="0"/>
              <a:t>   ( n d -k  t r)n</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AutoNum type="arabicPeriod"/>
            </a:pPr>
            <a:r>
              <a:rPr lang="en-US" dirty="0" smtClean="0"/>
              <a:t>One </a:t>
            </a:r>
            <a:r>
              <a:rPr lang="en-US" dirty="0"/>
              <a:t>that indicates, </a:t>
            </a:r>
            <a:r>
              <a:rPr lang="en-US" dirty="0" smtClean="0"/>
              <a:t>especially:</a:t>
            </a:r>
          </a:p>
          <a:p>
            <a:pPr marL="1005840" indent="-457200">
              <a:buNone/>
            </a:pPr>
            <a:r>
              <a:rPr lang="en-US" dirty="0" smtClean="0"/>
              <a:t>a</a:t>
            </a:r>
            <a:r>
              <a:rPr lang="en-US" dirty="0"/>
              <a:t>. A pointer or an index. </a:t>
            </a:r>
            <a:endParaRPr lang="en-US" dirty="0" smtClean="0"/>
          </a:p>
          <a:p>
            <a:pPr marL="1005840" indent="-457200">
              <a:buNone/>
            </a:pPr>
            <a:r>
              <a:rPr lang="en-US" dirty="0" smtClean="0"/>
              <a:t>b</a:t>
            </a:r>
            <a:r>
              <a:rPr lang="en-US" dirty="0"/>
              <a:t>. An instrument used to monitor the operation or condition of an engine, furnace, electrical network, reservoir, or other physical system; a meter or gauge. </a:t>
            </a:r>
            <a:endParaRPr lang="en-US" dirty="0" smtClean="0"/>
          </a:p>
          <a:p>
            <a:pPr marL="1005840" indent="-457200">
              <a:buNone/>
            </a:pPr>
            <a:r>
              <a:rPr lang="en-US" dirty="0" smtClean="0"/>
              <a:t>c</a:t>
            </a:r>
            <a:r>
              <a:rPr lang="en-US" dirty="0"/>
              <a:t>. The needle, dial, or other registering device on such an instrument.</a:t>
            </a:r>
          </a:p>
          <a:p>
            <a:pPr marL="0" indent="0">
              <a:buNone/>
            </a:pPr>
            <a:r>
              <a:rPr lang="en-US" dirty="0"/>
              <a:t>2. 	</a:t>
            </a:r>
            <a:r>
              <a:rPr lang="en-US" dirty="0" smtClean="0"/>
              <a:t>Chemistry: </a:t>
            </a:r>
            <a:r>
              <a:rPr lang="en-US" dirty="0"/>
              <a:t>Any of various substances, such as litmus or phenolphthalein, that indicate the presence, absence, or concentration of another substance or the degree of reaction between two or more substances by means of a characteristic change, especially in color.</a:t>
            </a:r>
          </a:p>
          <a:p>
            <a:pPr marL="0" indent="0">
              <a:buNone/>
            </a:pPr>
            <a:r>
              <a:rPr lang="en-US" dirty="0"/>
              <a:t>3. 	</a:t>
            </a:r>
            <a:r>
              <a:rPr lang="en-US" dirty="0" smtClean="0"/>
              <a:t>Ecology: </a:t>
            </a:r>
            <a:r>
              <a:rPr lang="en-US" dirty="0"/>
              <a:t>A plant or animal whose existence in an area is strongly indicative of specific environmental conditions.</a:t>
            </a:r>
          </a:p>
          <a:p>
            <a:pPr marL="0" indent="0">
              <a:buNone/>
            </a:pPr>
            <a:r>
              <a:rPr lang="en-US" dirty="0"/>
              <a:t>4. 	Any of various statistical values that together provide an indication of the condition or direction of the economy.</a:t>
            </a:r>
          </a:p>
          <a:p>
            <a:endParaRPr lang="en-US" dirty="0"/>
          </a:p>
        </p:txBody>
      </p:sp>
    </p:spTree>
    <p:extLst>
      <p:ext uri="{BB962C8B-B14F-4D97-AF65-F5344CB8AC3E}">
        <p14:creationId xmlns:p14="http://schemas.microsoft.com/office/powerpoint/2010/main" val="515033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168391"/>
            <a:ext cx="23542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sail bait ba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798903"/>
            <a:ext cx="237172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6" descr="scrooge0.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3454391"/>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3d8b.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4687879"/>
            <a:ext cx="2667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8" descr="209546302_54daa93f9b.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429" y="3682991"/>
            <a:ext cx="28606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9" descr="ac5eebd70cc8773bfaf261ed00fcef2c.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01591"/>
            <a:ext cx="2008188"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11" descr="crawfish.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4865905"/>
            <a:ext cx="2667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2" descr="janas.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29400" y="1625591"/>
            <a:ext cx="25146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3" descr="magaluf.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101591"/>
            <a:ext cx="243840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4" descr="monkman-jerry-marcy-salt-marsh-bordering-the-royal-river-maine-usa.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0" y="2158991"/>
            <a:ext cx="25908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5" descr="offshore-wind-farm.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27538" y="101591"/>
            <a:ext cx="22066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16" descr="Picture1-full.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438400" y="3149591"/>
            <a:ext cx="26955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17" descr="pollock1.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981200" y="1549391"/>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18" descr="scuba_diving_divers.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91400" y="5056179"/>
            <a:ext cx="1752600"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19" descr="shipping.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105400" y="3259129"/>
            <a:ext cx="1981200"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8" name="Content Placeholder 7" descr="17_Bruegel_parable_of_fish.jpg"/>
          <p:cNvPicPr>
            <a:picLocks noGrp="1" noChangeAspect="1"/>
          </p:cNvPicPr>
          <p:nvPr>
            <p:ph idx="1"/>
          </p:nvPr>
        </p:nvPicPr>
        <p:blipFill>
          <a:blip r:embed="rId18">
            <a:extLst>
              <a:ext uri="{28A0092B-C50C-407E-A947-70E740481C1C}">
                <a14:useLocalDpi xmlns:a14="http://schemas.microsoft.com/office/drawing/2010/main" val="0"/>
              </a:ext>
            </a:extLst>
          </a:blip>
          <a:srcRect/>
          <a:stretch>
            <a:fillRect/>
          </a:stretch>
        </p:blipFill>
        <p:spPr>
          <a:xfrm>
            <a:off x="6256338" y="101591"/>
            <a:ext cx="2887662" cy="1752600"/>
          </a:xfrm>
        </p:spPr>
      </p:pic>
      <p:pic>
        <p:nvPicPr>
          <p:cNvPr id="5139" name="Content Placeholder 4" descr="RyanThipthorp17kgBlueEyeTrevalla.jpg"/>
          <p:cNvPicPr>
            <a:picLocks/>
          </p:cNvPicPr>
          <p:nvPr/>
        </p:nvPicPr>
        <p:blipFill>
          <a:blip r:embed="rId19">
            <a:extLst>
              <a:ext uri="{28A0092B-C50C-407E-A947-70E740481C1C}">
                <a14:useLocalDpi xmlns:a14="http://schemas.microsoft.com/office/drawing/2010/main" val="0"/>
              </a:ext>
            </a:extLst>
          </a:blip>
          <a:srcRect/>
          <a:stretch>
            <a:fillRect/>
          </a:stretch>
        </p:blipFill>
        <p:spPr bwMode="auto">
          <a:xfrm>
            <a:off x="4590143" y="4731646"/>
            <a:ext cx="2801257" cy="228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201682" y="481257"/>
            <a:ext cx="5485118" cy="1398472"/>
          </a:xfrm>
        </p:spPr>
        <p:txBody>
          <a:bodyPr/>
          <a:lstStyle/>
          <a:p>
            <a:endParaRPr lang="en-US"/>
          </a:p>
        </p:txBody>
      </p:sp>
    </p:spTree>
    <p:extLst>
      <p:ext uri="{BB962C8B-B14F-4D97-AF65-F5344CB8AC3E}">
        <p14:creationId xmlns:p14="http://schemas.microsoft.com/office/powerpoint/2010/main" val="24275116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52400" y="0"/>
            <a:ext cx="8229600" cy="1143000"/>
          </a:xfrm>
        </p:spPr>
        <p:txBody>
          <a:bodyPr>
            <a:normAutofit fontScale="90000"/>
          </a:bodyPr>
          <a:lstStyle/>
          <a:p>
            <a:pPr algn="l"/>
            <a:r>
              <a:rPr lang="en-US" smtClean="0">
                <a:latin typeface="Calibri" pitchFamily="34" charset="0"/>
              </a:rPr>
              <a:t>Indicators as tools for Ecosystem Based Fisheries Management</a:t>
            </a:r>
          </a:p>
        </p:txBody>
      </p:sp>
      <p:pic>
        <p:nvPicPr>
          <p:cNvPr id="6147" name="Picture 5"/>
          <p:cNvPicPr>
            <a:picLocks noChangeAspect="1" noChangeArrowheads="1"/>
          </p:cNvPicPr>
          <p:nvPr/>
        </p:nvPicPr>
        <p:blipFill>
          <a:blip r:embed="rId3" cstate="print"/>
          <a:srcRect/>
          <a:stretch>
            <a:fillRect/>
          </a:stretch>
        </p:blipFill>
        <p:spPr bwMode="auto">
          <a:xfrm>
            <a:off x="4343400" y="2286000"/>
            <a:ext cx="2354263" cy="2286000"/>
          </a:xfrm>
          <a:prstGeom prst="rect">
            <a:avLst/>
          </a:prstGeom>
          <a:noFill/>
          <a:ln w="9525">
            <a:noFill/>
            <a:miter lim="800000"/>
            <a:headEnd/>
            <a:tailEnd/>
          </a:ln>
        </p:spPr>
      </p:pic>
      <p:pic>
        <p:nvPicPr>
          <p:cNvPr id="6148" name="Picture 5" descr="sail bait ball.jpg"/>
          <p:cNvPicPr>
            <a:picLocks noChangeAspect="1"/>
          </p:cNvPicPr>
          <p:nvPr/>
        </p:nvPicPr>
        <p:blipFill>
          <a:blip r:embed="rId4" cstate="print"/>
          <a:srcRect/>
          <a:stretch>
            <a:fillRect/>
          </a:stretch>
        </p:blipFill>
        <p:spPr bwMode="auto">
          <a:xfrm>
            <a:off x="0" y="5734050"/>
            <a:ext cx="2371725" cy="1581150"/>
          </a:xfrm>
          <a:prstGeom prst="rect">
            <a:avLst/>
          </a:prstGeom>
          <a:noFill/>
          <a:ln w="9525">
            <a:noFill/>
            <a:miter lim="800000"/>
            <a:headEnd/>
            <a:tailEnd/>
          </a:ln>
        </p:spPr>
      </p:pic>
      <p:pic>
        <p:nvPicPr>
          <p:cNvPr id="6149" name="Picture 6" descr="scrooge0.jpg"/>
          <p:cNvPicPr>
            <a:picLocks noChangeAspect="1"/>
          </p:cNvPicPr>
          <p:nvPr/>
        </p:nvPicPr>
        <p:blipFill>
          <a:blip r:embed="rId5" cstate="print"/>
          <a:srcRect/>
          <a:stretch>
            <a:fillRect/>
          </a:stretch>
        </p:blipFill>
        <p:spPr bwMode="auto">
          <a:xfrm>
            <a:off x="7010400" y="4572000"/>
            <a:ext cx="2133600" cy="1600200"/>
          </a:xfrm>
          <a:prstGeom prst="rect">
            <a:avLst/>
          </a:prstGeom>
          <a:noFill/>
          <a:ln w="9525">
            <a:noFill/>
            <a:miter lim="800000"/>
            <a:headEnd/>
            <a:tailEnd/>
          </a:ln>
        </p:spPr>
      </p:pic>
      <p:pic>
        <p:nvPicPr>
          <p:cNvPr id="6150" name="Picture 7" descr="3d8b.jpg"/>
          <p:cNvPicPr>
            <a:picLocks noChangeAspect="1"/>
          </p:cNvPicPr>
          <p:nvPr/>
        </p:nvPicPr>
        <p:blipFill>
          <a:blip r:embed="rId6" cstate="print"/>
          <a:srcRect/>
          <a:stretch>
            <a:fillRect/>
          </a:stretch>
        </p:blipFill>
        <p:spPr bwMode="auto">
          <a:xfrm>
            <a:off x="4724400" y="5805488"/>
            <a:ext cx="2667000" cy="1738312"/>
          </a:xfrm>
          <a:prstGeom prst="rect">
            <a:avLst/>
          </a:prstGeom>
          <a:noFill/>
          <a:ln w="9525">
            <a:noFill/>
            <a:miter lim="800000"/>
            <a:headEnd/>
            <a:tailEnd/>
          </a:ln>
        </p:spPr>
      </p:pic>
      <p:pic>
        <p:nvPicPr>
          <p:cNvPr id="6151" name="Picture 8" descr="209546302_54daa93f9b.jpg"/>
          <p:cNvPicPr>
            <a:picLocks noChangeAspect="1"/>
          </p:cNvPicPr>
          <p:nvPr/>
        </p:nvPicPr>
        <p:blipFill>
          <a:blip r:embed="rId7" cstate="print"/>
          <a:srcRect/>
          <a:stretch>
            <a:fillRect/>
          </a:stretch>
        </p:blipFill>
        <p:spPr bwMode="auto">
          <a:xfrm>
            <a:off x="-76200" y="5181600"/>
            <a:ext cx="2860675" cy="2133600"/>
          </a:xfrm>
          <a:prstGeom prst="rect">
            <a:avLst/>
          </a:prstGeom>
          <a:noFill/>
          <a:ln w="9525">
            <a:noFill/>
            <a:miter lim="800000"/>
            <a:headEnd/>
            <a:tailEnd/>
          </a:ln>
        </p:spPr>
      </p:pic>
      <p:pic>
        <p:nvPicPr>
          <p:cNvPr id="6152" name="Picture 9" descr="ac5eebd70cc8773bfaf261ed00fcef2c.jpg"/>
          <p:cNvPicPr>
            <a:picLocks noChangeAspect="1"/>
          </p:cNvPicPr>
          <p:nvPr/>
        </p:nvPicPr>
        <p:blipFill>
          <a:blip r:embed="rId8" cstate="print"/>
          <a:srcRect/>
          <a:stretch>
            <a:fillRect/>
          </a:stretch>
        </p:blipFill>
        <p:spPr bwMode="auto">
          <a:xfrm>
            <a:off x="2438400" y="1219200"/>
            <a:ext cx="2008188" cy="1522413"/>
          </a:xfrm>
          <a:prstGeom prst="rect">
            <a:avLst/>
          </a:prstGeom>
          <a:noFill/>
          <a:ln w="9525">
            <a:noFill/>
            <a:miter lim="800000"/>
            <a:headEnd/>
            <a:tailEnd/>
          </a:ln>
        </p:spPr>
      </p:pic>
      <p:pic>
        <p:nvPicPr>
          <p:cNvPr id="6153" name="Picture 11" descr="crawfish.jpg"/>
          <p:cNvPicPr>
            <a:picLocks noChangeAspect="1"/>
          </p:cNvPicPr>
          <p:nvPr/>
        </p:nvPicPr>
        <p:blipFill>
          <a:blip r:embed="rId9" cstate="print"/>
          <a:srcRect/>
          <a:stretch>
            <a:fillRect/>
          </a:stretch>
        </p:blipFill>
        <p:spPr bwMode="auto">
          <a:xfrm>
            <a:off x="2286000" y="6019800"/>
            <a:ext cx="2438400" cy="1828800"/>
          </a:xfrm>
          <a:prstGeom prst="rect">
            <a:avLst/>
          </a:prstGeom>
          <a:noFill/>
          <a:ln w="9525">
            <a:noFill/>
            <a:miter lim="800000"/>
            <a:headEnd/>
            <a:tailEnd/>
          </a:ln>
        </p:spPr>
      </p:pic>
      <p:pic>
        <p:nvPicPr>
          <p:cNvPr id="6154" name="Picture 12" descr="janas.jpg"/>
          <p:cNvPicPr>
            <a:picLocks noChangeAspect="1"/>
          </p:cNvPicPr>
          <p:nvPr/>
        </p:nvPicPr>
        <p:blipFill>
          <a:blip r:embed="rId10" cstate="print"/>
          <a:srcRect/>
          <a:stretch>
            <a:fillRect/>
          </a:stretch>
        </p:blipFill>
        <p:spPr bwMode="auto">
          <a:xfrm>
            <a:off x="6629400" y="2743200"/>
            <a:ext cx="2514600" cy="1885950"/>
          </a:xfrm>
          <a:prstGeom prst="rect">
            <a:avLst/>
          </a:prstGeom>
          <a:noFill/>
          <a:ln w="9525">
            <a:noFill/>
            <a:miter lim="800000"/>
            <a:headEnd/>
            <a:tailEnd/>
          </a:ln>
        </p:spPr>
      </p:pic>
      <p:pic>
        <p:nvPicPr>
          <p:cNvPr id="6155" name="Picture 13" descr="magaluf.jpg"/>
          <p:cNvPicPr>
            <a:picLocks noChangeAspect="1"/>
          </p:cNvPicPr>
          <p:nvPr/>
        </p:nvPicPr>
        <p:blipFill>
          <a:blip r:embed="rId11" cstate="print"/>
          <a:srcRect/>
          <a:stretch>
            <a:fillRect/>
          </a:stretch>
        </p:blipFill>
        <p:spPr bwMode="auto">
          <a:xfrm>
            <a:off x="0" y="1219200"/>
            <a:ext cx="2438400" cy="2455863"/>
          </a:xfrm>
          <a:prstGeom prst="rect">
            <a:avLst/>
          </a:prstGeom>
          <a:noFill/>
          <a:ln w="9525">
            <a:noFill/>
            <a:miter lim="800000"/>
            <a:headEnd/>
            <a:tailEnd/>
          </a:ln>
        </p:spPr>
      </p:pic>
      <p:pic>
        <p:nvPicPr>
          <p:cNvPr id="6156" name="Picture 14" descr="monkman-jerry-marcy-salt-marsh-bordering-the-royal-river-maine-usa.jpg"/>
          <p:cNvPicPr>
            <a:picLocks noChangeAspect="1"/>
          </p:cNvPicPr>
          <p:nvPr/>
        </p:nvPicPr>
        <p:blipFill>
          <a:blip r:embed="rId12" cstate="print"/>
          <a:srcRect/>
          <a:stretch>
            <a:fillRect/>
          </a:stretch>
        </p:blipFill>
        <p:spPr bwMode="auto">
          <a:xfrm>
            <a:off x="0" y="3276600"/>
            <a:ext cx="2590800" cy="1943100"/>
          </a:xfrm>
          <a:prstGeom prst="rect">
            <a:avLst/>
          </a:prstGeom>
          <a:noFill/>
          <a:ln w="9525">
            <a:noFill/>
            <a:miter lim="800000"/>
            <a:headEnd/>
            <a:tailEnd/>
          </a:ln>
        </p:spPr>
      </p:pic>
      <p:pic>
        <p:nvPicPr>
          <p:cNvPr id="6157" name="Picture 15" descr="offshore-wind-farm.jpg"/>
          <p:cNvPicPr>
            <a:picLocks noChangeAspect="1"/>
          </p:cNvPicPr>
          <p:nvPr/>
        </p:nvPicPr>
        <p:blipFill>
          <a:blip r:embed="rId13" cstate="print"/>
          <a:srcRect/>
          <a:stretch>
            <a:fillRect/>
          </a:stretch>
        </p:blipFill>
        <p:spPr bwMode="auto">
          <a:xfrm>
            <a:off x="4427538" y="1219200"/>
            <a:ext cx="2206625" cy="1524000"/>
          </a:xfrm>
          <a:prstGeom prst="rect">
            <a:avLst/>
          </a:prstGeom>
          <a:noFill/>
          <a:ln w="9525">
            <a:noFill/>
            <a:miter lim="800000"/>
            <a:headEnd/>
            <a:tailEnd/>
          </a:ln>
        </p:spPr>
      </p:pic>
      <p:pic>
        <p:nvPicPr>
          <p:cNvPr id="6158" name="Picture 16" descr="Picture1-full.jpg"/>
          <p:cNvPicPr>
            <a:picLocks noChangeAspect="1"/>
          </p:cNvPicPr>
          <p:nvPr/>
        </p:nvPicPr>
        <p:blipFill>
          <a:blip r:embed="rId14" cstate="print"/>
          <a:srcRect/>
          <a:stretch>
            <a:fillRect/>
          </a:stretch>
        </p:blipFill>
        <p:spPr bwMode="auto">
          <a:xfrm>
            <a:off x="2438400" y="4267200"/>
            <a:ext cx="2695575" cy="1752600"/>
          </a:xfrm>
          <a:prstGeom prst="rect">
            <a:avLst/>
          </a:prstGeom>
          <a:noFill/>
          <a:ln w="9525">
            <a:noFill/>
            <a:miter lim="800000"/>
            <a:headEnd/>
            <a:tailEnd/>
          </a:ln>
        </p:spPr>
      </p:pic>
      <p:pic>
        <p:nvPicPr>
          <p:cNvPr id="6159" name="Picture 17" descr="pollock1.jpg"/>
          <p:cNvPicPr>
            <a:picLocks noChangeAspect="1"/>
          </p:cNvPicPr>
          <p:nvPr/>
        </p:nvPicPr>
        <p:blipFill>
          <a:blip r:embed="rId15" cstate="print"/>
          <a:srcRect/>
          <a:stretch>
            <a:fillRect/>
          </a:stretch>
        </p:blipFill>
        <p:spPr bwMode="auto">
          <a:xfrm>
            <a:off x="1981200" y="2667000"/>
            <a:ext cx="2438400" cy="1828800"/>
          </a:xfrm>
          <a:prstGeom prst="rect">
            <a:avLst/>
          </a:prstGeom>
          <a:noFill/>
          <a:ln w="9525">
            <a:noFill/>
            <a:miter lim="800000"/>
            <a:headEnd/>
            <a:tailEnd/>
          </a:ln>
        </p:spPr>
      </p:pic>
      <p:pic>
        <p:nvPicPr>
          <p:cNvPr id="6160" name="Picture 18" descr="scuba_diving_divers.jpg"/>
          <p:cNvPicPr>
            <a:picLocks noChangeAspect="1"/>
          </p:cNvPicPr>
          <p:nvPr/>
        </p:nvPicPr>
        <p:blipFill>
          <a:blip r:embed="rId16" cstate="print"/>
          <a:srcRect/>
          <a:stretch>
            <a:fillRect/>
          </a:stretch>
        </p:blipFill>
        <p:spPr bwMode="auto">
          <a:xfrm>
            <a:off x="7391400" y="6173788"/>
            <a:ext cx="1752600" cy="1827212"/>
          </a:xfrm>
          <a:prstGeom prst="rect">
            <a:avLst/>
          </a:prstGeom>
          <a:noFill/>
          <a:ln w="9525">
            <a:noFill/>
            <a:miter lim="800000"/>
            <a:headEnd/>
            <a:tailEnd/>
          </a:ln>
        </p:spPr>
      </p:pic>
      <p:pic>
        <p:nvPicPr>
          <p:cNvPr id="6161" name="Picture 19" descr="shipping.jpg"/>
          <p:cNvPicPr>
            <a:picLocks noChangeAspect="1"/>
          </p:cNvPicPr>
          <p:nvPr/>
        </p:nvPicPr>
        <p:blipFill>
          <a:blip r:embed="rId17" cstate="print"/>
          <a:srcRect/>
          <a:stretch>
            <a:fillRect/>
          </a:stretch>
        </p:blipFill>
        <p:spPr bwMode="auto">
          <a:xfrm>
            <a:off x="5105400" y="4376738"/>
            <a:ext cx="1981200" cy="1490662"/>
          </a:xfrm>
          <a:prstGeom prst="rect">
            <a:avLst/>
          </a:prstGeom>
          <a:noFill/>
          <a:ln w="9525">
            <a:noFill/>
            <a:miter lim="800000"/>
            <a:headEnd/>
            <a:tailEnd/>
          </a:ln>
        </p:spPr>
      </p:pic>
      <p:pic>
        <p:nvPicPr>
          <p:cNvPr id="6162" name="Content Placeholder 7" descr="17_Bruegel_parable_of_fish.jpg"/>
          <p:cNvPicPr>
            <a:picLocks noGrp="1" noChangeAspect="1"/>
          </p:cNvPicPr>
          <p:nvPr>
            <p:ph idx="1"/>
          </p:nvPr>
        </p:nvPicPr>
        <p:blipFill>
          <a:blip r:embed="rId18" cstate="print"/>
          <a:srcRect/>
          <a:stretch>
            <a:fillRect/>
          </a:stretch>
        </p:blipFill>
        <p:spPr>
          <a:xfrm>
            <a:off x="6256338" y="1219200"/>
            <a:ext cx="2887662" cy="1752600"/>
          </a:xfrm>
        </p:spPr>
      </p:pic>
      <p:pic>
        <p:nvPicPr>
          <p:cNvPr id="6163" name="Content Placeholder 4" descr="RyanThipthorp17kgBlueEyeTrevalla.jpg"/>
          <p:cNvPicPr>
            <a:picLocks/>
          </p:cNvPicPr>
          <p:nvPr/>
        </p:nvPicPr>
        <p:blipFill>
          <a:blip r:embed="rId19" cstate="print"/>
          <a:srcRect/>
          <a:stretch>
            <a:fillRect/>
          </a:stretch>
        </p:blipFill>
        <p:spPr bwMode="auto">
          <a:xfrm>
            <a:off x="4724400" y="5867400"/>
            <a:ext cx="2667000" cy="2057400"/>
          </a:xfrm>
          <a:prstGeom prst="rect">
            <a:avLst/>
          </a:prstGeom>
          <a:noFill/>
          <a:ln w="9525">
            <a:noFill/>
            <a:miter lim="800000"/>
            <a:headEnd/>
            <a:tailEnd/>
          </a:ln>
        </p:spPr>
      </p:pic>
      <p:sp>
        <p:nvSpPr>
          <p:cNvPr id="21" name="Rectangle 20"/>
          <p:cNvSpPr/>
          <p:nvPr/>
        </p:nvSpPr>
        <p:spPr>
          <a:xfrm>
            <a:off x="-381000" y="1219200"/>
            <a:ext cx="10134600" cy="6477000"/>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Content Placeholder 2"/>
          <p:cNvSpPr txBox="1">
            <a:spLocks/>
          </p:cNvSpPr>
          <p:nvPr/>
        </p:nvSpPr>
        <p:spPr bwMode="auto">
          <a:xfrm>
            <a:off x="457200" y="1600200"/>
            <a:ext cx="8229600" cy="5715000"/>
          </a:xfrm>
          <a:prstGeom prst="rect">
            <a:avLst/>
          </a:prstGeom>
          <a:noFill/>
          <a:ln w="9525">
            <a:noFill/>
            <a:miter lim="800000"/>
            <a:headEnd/>
            <a:tailEnd/>
          </a:ln>
        </p:spPr>
        <p:txBody>
          <a:bodyPr/>
          <a:lstStyle/>
          <a:p>
            <a:pPr marL="342900" indent="-342900">
              <a:spcBef>
                <a:spcPct val="20000"/>
              </a:spcBef>
              <a:defRPr/>
            </a:pPr>
            <a:endParaRPr lang="en-US" sz="3200" kern="0" dirty="0">
              <a:solidFill>
                <a:schemeClr val="bg1"/>
              </a:solidFill>
              <a:latin typeface="+mn-lt"/>
              <a:ea typeface="Tahoma" pitchFamily="34" charset="0"/>
              <a:cs typeface="Tahoma" pitchFamily="34" charset="0"/>
            </a:endParaRPr>
          </a:p>
          <a:p>
            <a:pPr marL="342900" indent="-342900">
              <a:spcBef>
                <a:spcPct val="20000"/>
              </a:spcBef>
              <a:defRPr/>
            </a:pPr>
            <a:r>
              <a:rPr lang="en-US" sz="3200" kern="0" dirty="0">
                <a:solidFill>
                  <a:schemeClr val="bg1"/>
                </a:solidFill>
                <a:latin typeface="+mn-lt"/>
                <a:ea typeface="Tahoma" pitchFamily="34" charset="0"/>
                <a:cs typeface="Tahoma" pitchFamily="34" charset="0"/>
              </a:rPr>
              <a:t>Indicators provide multidisciplinary perspective on ecosystem condition. Many suggested.</a:t>
            </a:r>
          </a:p>
          <a:p>
            <a:pPr marL="342900" indent="-342900">
              <a:spcBef>
                <a:spcPct val="20000"/>
              </a:spcBef>
              <a:defRPr/>
            </a:pPr>
            <a:endParaRPr lang="en-US" sz="2400" kern="0" dirty="0">
              <a:solidFill>
                <a:schemeClr val="bg1"/>
              </a:solidFill>
              <a:latin typeface="+mj-lt"/>
              <a:ea typeface="Tahoma" pitchFamily="34" charset="0"/>
              <a:cs typeface="Tahoma" pitchFamily="34" charset="0"/>
            </a:endParaRPr>
          </a:p>
          <a:p>
            <a:pPr marL="342900" indent="-342900">
              <a:spcBef>
                <a:spcPct val="20000"/>
              </a:spcBef>
              <a:defRPr/>
            </a:pPr>
            <a:r>
              <a:rPr lang="en-US" sz="3200" kern="0" dirty="0">
                <a:solidFill>
                  <a:schemeClr val="bg1"/>
                </a:solidFill>
                <a:latin typeface="+mj-lt"/>
                <a:ea typeface="Tahoma" pitchFamily="34" charset="0"/>
                <a:cs typeface="Tahoma" pitchFamily="34" charset="0"/>
              </a:rPr>
              <a:t>Threshold values may reveal system change</a:t>
            </a:r>
          </a:p>
          <a:p>
            <a:pPr marL="342900" indent="-342900">
              <a:spcBef>
                <a:spcPct val="20000"/>
              </a:spcBef>
              <a:defRPr/>
            </a:pPr>
            <a:endParaRPr lang="en-US" sz="3200" kern="0" dirty="0">
              <a:solidFill>
                <a:schemeClr val="bg1"/>
              </a:solidFill>
              <a:latin typeface="+mj-lt"/>
              <a:ea typeface="Tahoma" pitchFamily="34" charset="0"/>
              <a:cs typeface="Tahoma" pitchFamily="34" charset="0"/>
            </a:endParaRPr>
          </a:p>
          <a:p>
            <a:pPr marL="342900" indent="-342900">
              <a:spcBef>
                <a:spcPct val="20000"/>
              </a:spcBef>
              <a:defRPr/>
            </a:pPr>
            <a:r>
              <a:rPr lang="en-US" sz="3200" b="1" kern="0" dirty="0">
                <a:solidFill>
                  <a:schemeClr val="bg1"/>
                </a:solidFill>
                <a:latin typeface="+mj-lt"/>
                <a:ea typeface="Tahoma" pitchFamily="34" charset="0"/>
                <a:cs typeface="Tahoma" pitchFamily="34" charset="0"/>
              </a:rPr>
              <a:t>Challenge:</a:t>
            </a:r>
            <a:r>
              <a:rPr lang="en-US" sz="3200" kern="0" dirty="0">
                <a:solidFill>
                  <a:schemeClr val="bg1"/>
                </a:solidFill>
                <a:latin typeface="+mj-lt"/>
                <a:ea typeface="Tahoma" pitchFamily="34" charset="0"/>
                <a:cs typeface="Tahoma" pitchFamily="34" charset="0"/>
              </a:rPr>
              <a:t> </a:t>
            </a:r>
            <a:r>
              <a:rPr lang="en-US" sz="3200" kern="0" dirty="0" smtClean="0">
                <a:solidFill>
                  <a:schemeClr val="bg1"/>
                </a:solidFill>
                <a:latin typeface="+mj-lt"/>
                <a:ea typeface="Tahoma" pitchFamily="34" charset="0"/>
                <a:cs typeface="Tahoma" pitchFamily="34" charset="0"/>
              </a:rPr>
              <a:t>Translate responses of indicators to system pressures into management advice.</a:t>
            </a:r>
            <a:endParaRPr lang="en-US" sz="3200" kern="0" dirty="0">
              <a:solidFill>
                <a:schemeClr val="bg1"/>
              </a:solidFill>
              <a:latin typeface="+mj-lt"/>
              <a:ea typeface="Tahoma" pitchFamily="34" charset="0"/>
              <a:cs typeface="Tahoma" pitchFamily="34" charset="0"/>
            </a:endParaRPr>
          </a:p>
          <a:p>
            <a:pPr marL="342900" indent="-342900">
              <a:spcBef>
                <a:spcPct val="20000"/>
              </a:spcBef>
              <a:defRPr/>
            </a:pPr>
            <a:endParaRPr lang="en-US" sz="3200" kern="0" dirty="0">
              <a:solidFill>
                <a:srgbClr val="FDECB3"/>
              </a:solidFill>
              <a:latin typeface="+mj-lt"/>
              <a:ea typeface="Tahoma" pitchFamily="34" charset="0"/>
              <a:cs typeface="Tahoma" pitchFamily="34" charset="0"/>
            </a:endParaRPr>
          </a:p>
        </p:txBody>
      </p:sp>
    </p:spTree>
    <p:extLst>
      <p:ext uri="{BB962C8B-B14F-4D97-AF65-F5344CB8AC3E}">
        <p14:creationId xmlns:p14="http://schemas.microsoft.com/office/powerpoint/2010/main" val="2928366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theme/theme1.xml><?xml version="1.0" encoding="utf-8"?>
<a:theme xmlns:a="http://schemas.openxmlformats.org/drawingml/2006/main" name="noaa_fisheries_presentation_template_final">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3359</TotalTime>
  <Words>2298</Words>
  <Application>Microsoft Macintosh PowerPoint</Application>
  <PresentationFormat>On-screen Show (4:3)</PresentationFormat>
  <Paragraphs>386</Paragraphs>
  <Slides>55</Slides>
  <Notes>10</Notes>
  <HiddenSlides>1</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55</vt:i4>
      </vt:variant>
    </vt:vector>
  </HeadingPairs>
  <TitlesOfParts>
    <vt:vector size="60" baseType="lpstr">
      <vt:lpstr>noaa_fisheries_presentation_template_final</vt:lpstr>
      <vt:lpstr>NOAA Divider Slides</vt:lpstr>
      <vt:lpstr>NOAA Title Options</vt:lpstr>
      <vt:lpstr>GFAY_Custom</vt:lpstr>
      <vt:lpstr>Acrobat Document</vt:lpstr>
      <vt:lpstr>MAR 530: Ecosystem Based Fisheries Management</vt:lpstr>
      <vt:lpstr>Today’s Outline</vt:lpstr>
      <vt:lpstr>One Main Theme Throughout Course</vt:lpstr>
      <vt:lpstr>Simplified Schedule</vt:lpstr>
      <vt:lpstr>Link’s Three Pillars</vt:lpstr>
      <vt:lpstr>Ecosystem Indicators</vt:lpstr>
      <vt:lpstr>in·di·ca·tor   ( n d -k  t r)n.</vt:lpstr>
      <vt:lpstr>PowerPoint Presentation</vt:lpstr>
      <vt:lpstr>Indicators as tools for Ecosystem Based Fisheries Management</vt:lpstr>
      <vt:lpstr>Many ecosystem indicators documents</vt:lpstr>
      <vt:lpstr>EBFM Framework</vt:lpstr>
      <vt:lpstr>Indicator Taxonomies</vt:lpstr>
      <vt:lpstr>Ecosystem indicators: Status</vt:lpstr>
      <vt:lpstr>Ecosystem indicators: Management</vt:lpstr>
      <vt:lpstr>Indicators: Which ones and how many?</vt:lpstr>
      <vt:lpstr>Vetting Indicators</vt:lpstr>
      <vt:lpstr>Culling Indicators</vt:lpstr>
      <vt:lpstr>Usual Categories/Classes of EBFM indicators</vt:lpstr>
      <vt:lpstr>PowerPoint Presentation</vt:lpstr>
      <vt:lpstr>Europe: Large Fish Indicator</vt:lpstr>
      <vt:lpstr>Network metrics are being increasingly used.</vt:lpstr>
      <vt:lpstr>Foodweb function indicator example: Kittiwake breeding success in the North Sea</vt:lpstr>
      <vt:lpstr>Function indicator example: Eastern Baltic cod weight-at-age </vt:lpstr>
      <vt:lpstr>Indicators can be developed through stakeholder participation processes.</vt:lpstr>
      <vt:lpstr>Presenting Indicators</vt:lpstr>
      <vt:lpstr>Traffic light-consumer report approaches Based upon empirical distributions</vt:lpstr>
      <vt:lpstr>PowerPoint Presentation</vt:lpstr>
      <vt:lpstr>Summary: Traffic Light Approach</vt:lpstr>
      <vt:lpstr>PowerPoint Presentation</vt:lpstr>
      <vt:lpstr>Summarize multiple indicators according to short and long-term trends.</vt:lpstr>
      <vt:lpstr>Polar plots, reference surfaces, Amoebas</vt:lpstr>
      <vt:lpstr>Fishing with threshold-based limit on exploitation ecological benefits with little economic cost</vt:lpstr>
      <vt:lpstr>Radar graphs</vt:lpstr>
      <vt:lpstr>Multivariate Analyses</vt:lpstr>
      <vt:lpstr>Composite Indicators</vt:lpstr>
      <vt:lpstr>Using Indicators</vt:lpstr>
      <vt:lpstr>2. Assessing Ecosystem Status</vt:lpstr>
      <vt:lpstr>3. Achieving Ecosystem Goals</vt:lpstr>
      <vt:lpstr>Monitoring ecosystem status relative to reference points: use indicators to stay ‘in bounds’</vt:lpstr>
      <vt:lpstr>PowerPoint Presentation</vt:lpstr>
      <vt:lpstr>Indicators relative to reference periods</vt:lpstr>
      <vt:lpstr>Translating indicators into decision criteria </vt:lpstr>
      <vt:lpstr>Decision Criteria: Aggregate Biomass</vt:lpstr>
      <vt:lpstr>Decision Criteria: Indicator Species</vt:lpstr>
      <vt:lpstr>PowerPoint Presentation</vt:lpstr>
      <vt:lpstr>Ecosystem Models can also be used to explore indicator response to pressures (fishing)</vt:lpstr>
      <vt:lpstr>Translating indicators into decision criteria </vt:lpstr>
      <vt:lpstr>Decision criteria</vt:lpstr>
      <vt:lpstr>Using Indicator Derived Reference Points, Directions, Surfaces, Quadrats, AMOEBAS, etc.</vt:lpstr>
      <vt:lpstr>Indicators and Decision Criteria</vt:lpstr>
      <vt:lpstr>Extant and Feasible</vt:lpstr>
      <vt:lpstr>Cautions when using indicators</vt:lpstr>
      <vt:lpstr>What do we need?</vt:lpstr>
      <vt:lpstr>Doing EBFM </vt:lpstr>
      <vt:lpstr>What’s Next?</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 </dc:subject>
  <dc:creator>Gavin Fay</dc:creator>
  <cp:keywords/>
  <dc:description/>
  <cp:lastModifiedBy>Gavin Fay</cp:lastModifiedBy>
  <cp:revision>305</cp:revision>
  <dcterms:created xsi:type="dcterms:W3CDTF">2014-06-04T00:44:42Z</dcterms:created>
  <dcterms:modified xsi:type="dcterms:W3CDTF">2015-03-06T15:10:56Z</dcterms:modified>
  <cp:category/>
</cp:coreProperties>
</file>